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28" r:id="rId3"/>
    <p:sldId id="327" r:id="rId4"/>
    <p:sldId id="277" r:id="rId5"/>
    <p:sldId id="329" r:id="rId6"/>
    <p:sldId id="330" r:id="rId7"/>
    <p:sldId id="331" r:id="rId8"/>
    <p:sldId id="259" r:id="rId9"/>
    <p:sldId id="291" r:id="rId10"/>
    <p:sldId id="293" r:id="rId11"/>
    <p:sldId id="292" r:id="rId12"/>
    <p:sldId id="295" r:id="rId13"/>
    <p:sldId id="296" r:id="rId14"/>
    <p:sldId id="260" r:id="rId15"/>
    <p:sldId id="294" r:id="rId16"/>
    <p:sldId id="297" r:id="rId17"/>
    <p:sldId id="298" r:id="rId18"/>
    <p:sldId id="299" r:id="rId19"/>
    <p:sldId id="300" r:id="rId20"/>
    <p:sldId id="302" r:id="rId21"/>
    <p:sldId id="303" r:id="rId22"/>
    <p:sldId id="325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6" r:id="rId34"/>
    <p:sldId id="317" r:id="rId35"/>
    <p:sldId id="318" r:id="rId36"/>
    <p:sldId id="319" r:id="rId37"/>
    <p:sldId id="288" r:id="rId38"/>
    <p:sldId id="321" r:id="rId39"/>
    <p:sldId id="322" r:id="rId40"/>
    <p:sldId id="323" r:id="rId41"/>
    <p:sldId id="32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131D-9C91-4923-8B00-0E20BCE69272}" type="datetimeFigureOut">
              <a:rPr lang="en-US" smtClean="0"/>
              <a:pPr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2D8C8-EB1E-47AA-9B99-6E855198F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17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867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D28E9C-C253-43F9-A4F5-ACE4363E7DD5}" type="slidenum">
              <a:rPr lang="th-T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2980E-0851-470F-AB2B-DE6CFFE4A5C4}" type="slidenum">
              <a:rPr lang="th-TH" smtClean="0"/>
              <a:pPr>
                <a:defRPr/>
              </a:pPr>
              <a:t>40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ED4FA10A-D485-496D-950D-D7D74131DB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Arial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606A78-4616-43EC-8520-044F27A3CF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146353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EA85F2-20D3-4534-AEFB-93B71D2977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44301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D990959-B144-4995-98E8-24CDBB51D2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112758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521756-397A-4EF8-A2A9-36AADBDB0D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164625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C83248-148C-4180-8774-A7856C5EF9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06987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74743D-E9BF-4F0F-8147-E5DB30C59B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210370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17D507-7343-4D98-8450-13DD4C8D1A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80180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DAB5D-C969-4A86-B1A2-B14A041877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65247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24EA4A-99C6-4955-A9AF-165F4EE1DD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407995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C51B97-2640-46A0-AAD7-26D8C0A6E1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410340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F10EC-4725-4E20-87D5-1F46795A97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xmlns="" val="158177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56" name="Image" r:id="rId15" imgW="7377778" imgH="121904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77F2194-36F5-4D64-8E74-52806E07E9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&#3651;&#3610;&#3626;&#3617;&#3633;&#3588;&#3619;.doc" TargetMode="External"/><Relationship Id="rId3" Type="http://schemas.openxmlformats.org/officeDocument/2006/relationships/hyperlink" Target="&#3649;&#3610;&#3610;&#3615;&#3629;&#3619;&#3660;&#3617;&#3607;&#3632;&#3648;&#3610;&#3637;&#3618;&#3609;%20&#3610;&#3633;&#3597;&#3594;&#3637;&#3605;&#3656;&#3634;&#3591;%20&#3654;.xls" TargetMode="External"/><Relationship Id="rId7" Type="http://schemas.openxmlformats.org/officeDocument/2006/relationships/hyperlink" Target="&#3619;&#3632;&#3648;&#3610;&#3637;&#3618;&#3610;&#3585;&#3621;&#3640;&#3656;&#3617;&#3629;&#3629;&#3617;&#3607;&#3619;&#3633;&#3614;&#3618;&#3660;%20&#3631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&#3588;&#3635;&#3586;&#3629;&#3585;&#3641;&#3657;.doc" TargetMode="External"/><Relationship Id="rId5" Type="http://schemas.openxmlformats.org/officeDocument/2006/relationships/hyperlink" Target="&#3651;&#3610;&#3626;&#3635;&#3588;&#3633;&#3597;&#3592;&#3656;&#3634;&#3618;.doc" TargetMode="External"/><Relationship Id="rId4" Type="http://schemas.openxmlformats.org/officeDocument/2006/relationships/hyperlink" Target="&#3610;&#3633;&#3597;&#3594;&#3637;.xls" TargetMode="External"/><Relationship Id="rId9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&#3650;&#3592;&#3607;&#3618;&#3660;&#3605;&#3633;&#3623;&#3629;&#3618;&#3656;&#3634;&#3591;&#3585;&#3634;&#3619;&#3592;&#3633;&#3604;&#3607;&#3635;&#3610;&#3633;&#3597;&#3594;&#3637;.doc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3610;&#3633;&#3597;&#3594;&#3637;.xls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&#3619;&#3632;&#3610;&#3610;&#3610;&#3633;&#3597;&#3594;&#3637;&#3629;&#3629;&#3617;&#3607;&#3619;&#3633;&#3614;&#3618;&#3660;.doc" TargetMode="Externa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/>
          <p:cNvSpPr>
            <a:spLocks/>
          </p:cNvSpPr>
          <p:nvPr/>
        </p:nvSpPr>
        <p:spPr bwMode="gray">
          <a:xfrm>
            <a:off x="1981200" y="1743075"/>
            <a:ext cx="5303838" cy="806450"/>
          </a:xfrm>
          <a:custGeom>
            <a:avLst/>
            <a:gdLst>
              <a:gd name="T0" fmla="*/ 1 w 3341"/>
              <a:gd name="T1" fmla="*/ 492 h 508"/>
              <a:gd name="T2" fmla="*/ 1707 w 3341"/>
              <a:gd name="T3" fmla="*/ 20 h 508"/>
              <a:gd name="T4" fmla="*/ 3340 w 3341"/>
              <a:gd name="T5" fmla="*/ 482 h 508"/>
              <a:gd name="T6" fmla="*/ 1734 w 3341"/>
              <a:gd name="T7" fmla="*/ 74 h 508"/>
              <a:gd name="T8" fmla="*/ 1 w 3341"/>
              <a:gd name="T9" fmla="*/ 492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สี่เหลี่ยมผืนผ้า 8"/>
          <p:cNvSpPr/>
          <p:nvPr/>
        </p:nvSpPr>
        <p:spPr>
          <a:xfrm>
            <a:off x="152400" y="1345720"/>
            <a:ext cx="861060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ระบบการเงินและบัญชี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กลุ่มออมทรัพย์เพื่อการผลิต</a:t>
            </a:r>
          </a:p>
        </p:txBody>
      </p:sp>
      <p:pic>
        <p:nvPicPr>
          <p:cNvPr id="2054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9"/>
          <p:cNvSpPr/>
          <p:nvPr/>
        </p:nvSpPr>
        <p:spPr>
          <a:xfrm>
            <a:off x="228600" y="4996696"/>
            <a:ext cx="86106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โดย..ประสิทธิ์ สุวรรณประสม      </a:t>
            </a:r>
            <a:r>
              <a:rPr lang="th-TH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พัฒนาการ</a:t>
            </a:r>
            <a:r>
              <a:rPr lang="th-TH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อำเภอระโนด  จังหวัดสงขลา </a:t>
            </a:r>
            <a:endParaRPr lang="th-TH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926263" cy="563562"/>
          </a:xfrm>
        </p:spPr>
        <p:txBody>
          <a:bodyPr/>
          <a:lstStyle/>
          <a:p>
            <a:r>
              <a:rPr lang="th-TH" sz="8800" dirty="0" smtClean="0">
                <a:solidFill>
                  <a:srgbClr val="FFFF00"/>
                </a:solidFill>
              </a:rPr>
              <a:t>ข้อตกลง กติกา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k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3592537" cy="36766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3" name="Picture 22" descr="1620775_yupmfr3mzk2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30737" y="1371601"/>
            <a:ext cx="3951263" cy="367665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60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-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1143000"/>
            <a:ext cx="8686800" cy="53340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ตั้งใจรับความรู้ พูดเมื่อให้พูด ฟังเมื่อต้องฟัง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คิด พูด ทำ ในสิ่งที่เป็นไปได้ และสร้างสรรค์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th-TH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ทำกิจกรรมที่ได้รับมอบหมายเต็ม</a:t>
            </a:r>
            <a:r>
              <a:rPr lang="th-TH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ความสามารถด้วยตนเอง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คุณค่า ศักดิ์ศรี ทุกความคิดมีความหมาย                          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เชื่อว่าทุกคนคิดไม่ผิด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เปิดใจรับฟัง แล้วนำไปปรับ เปลี่ยนพัฒนาตนเอง</a:t>
            </a:r>
            <a:r>
              <a:rPr lang="th-TH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ได้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ไม่ปล่อยให้ผ่านไปโดยไม่เข้าใจ </a:t>
            </a:r>
            <a:r>
              <a:rPr lang="th-TH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(ถามทันที)</a:t>
            </a:r>
            <a:endParaRPr lang="th-TH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2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14500" y="285750"/>
            <a:ext cx="6891338" cy="830263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800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เส้นทางการดำเนินงานกลุ่มออมทรัพย์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619250" y="1341438"/>
            <a:ext cx="2159000" cy="698500"/>
          </a:xfrm>
          <a:prstGeom prst="rect">
            <a:avLst/>
          </a:prstGeom>
          <a:solidFill>
            <a:srgbClr val="FF0000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600" b="1" dirty="0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รับสมาชิก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979613" y="5589588"/>
            <a:ext cx="1439862" cy="576262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จัดทำบัญชี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227763" y="6159500"/>
            <a:ext cx="2519362" cy="698500"/>
          </a:xfrm>
          <a:prstGeom prst="rect">
            <a:avLst/>
          </a:prstGeom>
          <a:solidFill>
            <a:srgbClr val="FF0000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600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จัดสรรผลกำไร 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4211638" y="1412875"/>
            <a:ext cx="2014537" cy="576263"/>
          </a:xfrm>
          <a:prstGeom prst="rect">
            <a:avLst/>
          </a:prstGeom>
          <a:solidFill>
            <a:srgbClr val="FF0000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ทะเบียนสมาชิก </a:t>
            </a:r>
          </a:p>
        </p:txBody>
      </p:sp>
      <p:sp>
        <p:nvSpPr>
          <p:cNvPr id="120846" name="Text Box 14"/>
          <p:cNvSpPr txBox="1">
            <a:spLocks noChangeArrowheads="1"/>
          </p:cNvSpPr>
          <p:nvPr/>
        </p:nvSpPr>
        <p:spPr bwMode="auto">
          <a:xfrm>
            <a:off x="4211638" y="2205038"/>
            <a:ext cx="2014537" cy="576262"/>
          </a:xfrm>
          <a:prstGeom prst="rect">
            <a:avLst/>
          </a:prstGeom>
          <a:solidFill>
            <a:srgbClr val="FF0000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ทะเบียนกรรมการ 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6372225" y="2492375"/>
            <a:ext cx="2771775" cy="576263"/>
          </a:xfrm>
          <a:prstGeom prst="rect">
            <a:avLst/>
          </a:prstGeom>
          <a:solidFill>
            <a:srgbClr val="990099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ทะเบียนคุมเงินสัจจะ 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4211638" y="2997200"/>
            <a:ext cx="2014537" cy="492125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600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รับเงินสัจจะ/พิเศษ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6372225" y="3068638"/>
            <a:ext cx="2771775" cy="461962"/>
          </a:xfrm>
          <a:prstGeom prst="rect">
            <a:avLst/>
          </a:prstGeom>
          <a:solidFill>
            <a:srgbClr val="990099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2400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ทะเบียนคุมเงินสัจจะพิเศษ </a:t>
            </a: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4211638" y="3716338"/>
            <a:ext cx="2014537" cy="576262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ให้สมาชิกกู้เงิน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6372225" y="3789363"/>
            <a:ext cx="2771775" cy="576262"/>
          </a:xfrm>
          <a:prstGeom prst="rect">
            <a:avLst/>
          </a:prstGeom>
          <a:solidFill>
            <a:srgbClr val="990099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ทะเบียนคุมเงินกู้ 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4211638" y="4437063"/>
            <a:ext cx="2520950" cy="576262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ลงทุนกิจกรรมอื่นๆ</a:t>
            </a:r>
          </a:p>
        </p:txBody>
      </p:sp>
      <p:sp>
        <p:nvSpPr>
          <p:cNvPr id="120854" name="Text Box 22"/>
          <p:cNvSpPr txBox="1">
            <a:spLocks noChangeArrowheads="1"/>
          </p:cNvSpPr>
          <p:nvPr/>
        </p:nvSpPr>
        <p:spPr bwMode="auto">
          <a:xfrm>
            <a:off x="684213" y="6230938"/>
            <a:ext cx="1152525" cy="576262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บัญชี ส</a:t>
            </a:r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1908175" y="6230938"/>
            <a:ext cx="1152525" cy="576262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บัญชี ร</a:t>
            </a:r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3059113" y="6230938"/>
            <a:ext cx="1152525" cy="576262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บัญชี จ</a:t>
            </a:r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4572000" y="6230938"/>
            <a:ext cx="1152525" cy="576262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งบดุล</a:t>
            </a: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6156325" y="5300663"/>
            <a:ext cx="2447925" cy="576262"/>
          </a:xfrm>
          <a:prstGeom prst="rect">
            <a:avLst/>
          </a:prstGeom>
          <a:solidFill>
            <a:srgbClr val="FF0000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ทะเบียนคุมเงินปันผล</a:t>
            </a:r>
          </a:p>
        </p:txBody>
      </p:sp>
      <p:sp>
        <p:nvSpPr>
          <p:cNvPr id="120859" name="AutoShape 27"/>
          <p:cNvSpPr>
            <a:spLocks noChangeArrowheads="1"/>
          </p:cNvSpPr>
          <p:nvPr/>
        </p:nvSpPr>
        <p:spPr bwMode="auto">
          <a:xfrm rot="-655789">
            <a:off x="1547813" y="285273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60" name="AutoShape 28"/>
          <p:cNvSpPr>
            <a:spLocks noChangeArrowheads="1"/>
          </p:cNvSpPr>
          <p:nvPr/>
        </p:nvSpPr>
        <p:spPr bwMode="auto">
          <a:xfrm rot="1333860">
            <a:off x="1403350" y="32131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79388" y="2420938"/>
            <a:ext cx="1296987" cy="1247775"/>
          </a:xfrm>
          <a:prstGeom prst="rect">
            <a:avLst/>
          </a:prstGeom>
          <a:solidFill>
            <a:srgbClr val="990099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600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จัดตั้งกลุ่ม </a:t>
            </a:r>
          </a:p>
        </p:txBody>
      </p:sp>
      <p:sp>
        <p:nvSpPr>
          <p:cNvPr id="120862" name="AutoShape 30"/>
          <p:cNvSpPr>
            <a:spLocks noChangeArrowheads="1"/>
          </p:cNvSpPr>
          <p:nvPr/>
        </p:nvSpPr>
        <p:spPr bwMode="auto">
          <a:xfrm>
            <a:off x="3779838" y="1700213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63" name="AutoShape 31"/>
          <p:cNvSpPr>
            <a:spLocks noChangeArrowheads="1"/>
          </p:cNvSpPr>
          <p:nvPr/>
        </p:nvSpPr>
        <p:spPr bwMode="auto">
          <a:xfrm>
            <a:off x="3851275" y="2276475"/>
            <a:ext cx="315913" cy="234950"/>
          </a:xfrm>
          <a:prstGeom prst="rightArrow">
            <a:avLst>
              <a:gd name="adj1" fmla="val 50000"/>
              <a:gd name="adj2" fmla="val 336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66" name="AutoShape 34"/>
          <p:cNvSpPr>
            <a:spLocks/>
          </p:cNvSpPr>
          <p:nvPr/>
        </p:nvSpPr>
        <p:spPr bwMode="auto">
          <a:xfrm>
            <a:off x="3851275" y="3284538"/>
            <a:ext cx="288925" cy="1584325"/>
          </a:xfrm>
          <a:prstGeom prst="leftBrace">
            <a:avLst>
              <a:gd name="adj1" fmla="val 45696"/>
              <a:gd name="adj2" fmla="val 50000"/>
            </a:avLst>
          </a:prstGeom>
          <a:solidFill>
            <a:schemeClr val="bg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67" name="AutoShape 35"/>
          <p:cNvSpPr>
            <a:spLocks noChangeArrowheads="1"/>
          </p:cNvSpPr>
          <p:nvPr/>
        </p:nvSpPr>
        <p:spPr bwMode="auto">
          <a:xfrm rot="10800000">
            <a:off x="2555875" y="4365625"/>
            <a:ext cx="287338" cy="358775"/>
          </a:xfrm>
          <a:prstGeom prst="upArrow">
            <a:avLst>
              <a:gd name="adj1" fmla="val 50000"/>
              <a:gd name="adj2" fmla="val 3121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68" name="Text Box 36"/>
          <p:cNvSpPr txBox="1">
            <a:spLocks noChangeArrowheads="1"/>
          </p:cNvSpPr>
          <p:nvPr/>
        </p:nvSpPr>
        <p:spPr bwMode="auto">
          <a:xfrm>
            <a:off x="1835150" y="4724400"/>
            <a:ext cx="1703388" cy="523875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7030A0"/>
                </a:solidFill>
                <a:latin typeface="Trebuchet MS" pitchFamily="34" charset="0"/>
                <a:cs typeface="IrisUPC" pitchFamily="34" charset="-34"/>
              </a:rPr>
              <a:t>ควบคุมการเงิน</a:t>
            </a:r>
          </a:p>
        </p:txBody>
      </p:sp>
      <p:sp>
        <p:nvSpPr>
          <p:cNvPr id="120869" name="AutoShape 37"/>
          <p:cNvSpPr>
            <a:spLocks noChangeArrowheads="1"/>
          </p:cNvSpPr>
          <p:nvPr/>
        </p:nvSpPr>
        <p:spPr bwMode="auto">
          <a:xfrm>
            <a:off x="4211638" y="6446838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70" name="AutoShape 38"/>
          <p:cNvSpPr>
            <a:spLocks noChangeArrowheads="1"/>
          </p:cNvSpPr>
          <p:nvPr/>
        </p:nvSpPr>
        <p:spPr bwMode="auto">
          <a:xfrm>
            <a:off x="5724525" y="6446838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71" name="AutoShape 39"/>
          <p:cNvSpPr>
            <a:spLocks noChangeArrowheads="1"/>
          </p:cNvSpPr>
          <p:nvPr/>
        </p:nvSpPr>
        <p:spPr bwMode="auto">
          <a:xfrm rot="10800000">
            <a:off x="7380288" y="5876925"/>
            <a:ext cx="360362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72" name="AutoShape 40"/>
          <p:cNvSpPr>
            <a:spLocks noChangeArrowheads="1"/>
          </p:cNvSpPr>
          <p:nvPr/>
        </p:nvSpPr>
        <p:spPr bwMode="auto">
          <a:xfrm rot="2549870">
            <a:off x="2843213" y="5084763"/>
            <a:ext cx="2725737" cy="287337"/>
          </a:xfrm>
          <a:prstGeom prst="rightArrow">
            <a:avLst>
              <a:gd name="adj1" fmla="val 50000"/>
              <a:gd name="adj2" fmla="val 237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1619250" y="3644900"/>
            <a:ext cx="2303463" cy="698500"/>
          </a:xfrm>
          <a:prstGeom prst="rect">
            <a:avLst/>
          </a:prstGeom>
          <a:solidFill>
            <a:srgbClr val="3333FF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600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ทำกิจกรรมกลุ่ม </a:t>
            </a:r>
          </a:p>
        </p:txBody>
      </p:sp>
      <p:sp>
        <p:nvSpPr>
          <p:cNvPr id="120874" name="Text Box 42"/>
          <p:cNvSpPr txBox="1">
            <a:spLocks noChangeArrowheads="1"/>
          </p:cNvSpPr>
          <p:nvPr/>
        </p:nvSpPr>
        <p:spPr bwMode="auto">
          <a:xfrm>
            <a:off x="4356100" y="5373688"/>
            <a:ext cx="1339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4000" b="1">
                <a:solidFill>
                  <a:srgbClr val="FFFF00"/>
                </a:solidFill>
                <a:latin typeface="Trebuchet MS" pitchFamily="34" charset="0"/>
                <a:cs typeface="IrisUPC" pitchFamily="34" charset="-34"/>
              </a:rPr>
              <a:t>ผลกำไร</a:t>
            </a:r>
          </a:p>
        </p:txBody>
      </p:sp>
      <p:sp>
        <p:nvSpPr>
          <p:cNvPr id="120875" name="Text Box 43"/>
          <p:cNvSpPr txBox="1">
            <a:spLocks noChangeArrowheads="1"/>
          </p:cNvSpPr>
          <p:nvPr/>
        </p:nvSpPr>
        <p:spPr bwMode="auto">
          <a:xfrm>
            <a:off x="1619250" y="2060575"/>
            <a:ext cx="2159000" cy="698500"/>
          </a:xfrm>
          <a:prstGeom prst="rect">
            <a:avLst/>
          </a:prstGeom>
          <a:solidFill>
            <a:srgbClr val="FF0000">
              <a:alpha val="56862"/>
            </a:srgbClr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3600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เลือกกรรมการ</a:t>
            </a:r>
          </a:p>
        </p:txBody>
      </p:sp>
      <p:sp>
        <p:nvSpPr>
          <p:cNvPr id="120877" name="Text Box 45"/>
          <p:cNvSpPr txBox="1">
            <a:spLocks noChangeArrowheads="1"/>
          </p:cNvSpPr>
          <p:nvPr/>
        </p:nvSpPr>
        <p:spPr bwMode="auto">
          <a:xfrm>
            <a:off x="6804025" y="4437063"/>
            <a:ext cx="2339975" cy="576262"/>
          </a:xfrm>
          <a:prstGeom prst="rect">
            <a:avLst/>
          </a:prstGeom>
          <a:solidFill>
            <a:srgbClr val="990099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chemeClr val="bg1"/>
                </a:solidFill>
                <a:latin typeface="Trebuchet MS" pitchFamily="34" charset="0"/>
                <a:cs typeface="IrisUPC" pitchFamily="34" charset="-34"/>
              </a:rPr>
              <a:t>ทะเบียนอื่นๆ </a:t>
            </a:r>
          </a:p>
        </p:txBody>
      </p:sp>
      <p:sp>
        <p:nvSpPr>
          <p:cNvPr id="120878" name="AutoShape 46"/>
          <p:cNvSpPr>
            <a:spLocks noChangeArrowheads="1"/>
          </p:cNvSpPr>
          <p:nvPr/>
        </p:nvSpPr>
        <p:spPr bwMode="auto">
          <a:xfrm rot="10800000">
            <a:off x="2555875" y="5300663"/>
            <a:ext cx="287338" cy="288925"/>
          </a:xfrm>
          <a:prstGeom prst="upArrow">
            <a:avLst>
              <a:gd name="adj1" fmla="val 50000"/>
              <a:gd name="adj2" fmla="val 2513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pic>
        <p:nvPicPr>
          <p:cNvPr id="13348" name="Picture 2" descr="saving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023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58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9" grpId="0" animBg="1"/>
      <p:bldP spid="120843" grpId="0" animBg="1"/>
      <p:bldP spid="120845" grpId="0" animBg="1"/>
      <p:bldP spid="120846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4" grpId="0" animBg="1"/>
      <p:bldP spid="120855" grpId="0" animBg="1"/>
      <p:bldP spid="120856" grpId="0" animBg="1"/>
      <p:bldP spid="120857" grpId="0" animBg="1"/>
      <p:bldP spid="120858" grpId="0" animBg="1"/>
      <p:bldP spid="120859" grpId="0" animBg="1"/>
      <p:bldP spid="120860" grpId="0" animBg="1"/>
      <p:bldP spid="120836" grpId="0" animBg="1"/>
      <p:bldP spid="120862" grpId="0" animBg="1"/>
      <p:bldP spid="120863" grpId="0" animBg="1"/>
      <p:bldP spid="120866" grpId="0" animBg="1"/>
      <p:bldP spid="120867" grpId="0" animBg="1"/>
      <p:bldP spid="120868" grpId="0" animBg="1"/>
      <p:bldP spid="120869" grpId="0" animBg="1"/>
      <p:bldP spid="120870" grpId="0" animBg="1"/>
      <p:bldP spid="120871" grpId="0" animBg="1"/>
      <p:bldP spid="120872" grpId="0" animBg="1"/>
      <p:bldP spid="120841" grpId="0" animBg="1"/>
      <p:bldP spid="120874" grpId="0"/>
      <p:bldP spid="120875" grpId="0" animBg="1"/>
      <p:bldP spid="120877" grpId="0" animBg="1"/>
      <p:bldP spid="1208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bj112858607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08276"/>
            <a:ext cx="30241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เครื่องหมาย พช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067"/>
            <a:ext cx="803397" cy="83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286375" y="6478588"/>
            <a:ext cx="61118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>
              <a:latin typeface="Trebuchet MS" pitchFamily="34" charset="0"/>
              <a:cs typeface="IrisUPC" pitchFamily="34" charset="-34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4212" y="0"/>
            <a:ext cx="8002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/>
            <a:r>
              <a:rPr lang="th-TH" sz="5400" b="1" dirty="0">
                <a:solidFill>
                  <a:srgbClr val="FFFF00"/>
                </a:solidFill>
                <a:latin typeface="Trebuchet MS" pitchFamily="34" charset="0"/>
                <a:cs typeface="IrisUPC" pitchFamily="34" charset="-34"/>
              </a:rPr>
              <a:t>สภาพปัญหาการดำเนินงานที่ผ่านมา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5750" y="908050"/>
            <a:ext cx="88582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6000" b="1" dirty="0">
                <a:solidFill>
                  <a:srgbClr val="FF0000"/>
                </a:solidFill>
                <a:latin typeface="Trebuchet MS" pitchFamily="34" charset="0"/>
                <a:cs typeface="IrisUPC" pitchFamily="34" charset="-34"/>
              </a:rPr>
              <a:t>คณะกรรมการกลุ่มออมทรัพย์ฯบางส่วนขาดทักษะความเชี่ยวชาญทางบัญชี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57188" y="3000375"/>
            <a:ext cx="5715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6600" b="1" dirty="0">
                <a:solidFill>
                  <a:srgbClr val="7030A0"/>
                </a:solidFill>
                <a:latin typeface="Trebuchet MS" pitchFamily="34" charset="0"/>
                <a:cs typeface="IrisUPC" pitchFamily="34" charset="-34"/>
              </a:rPr>
              <a:t>การจัดทำ ไม่ถูกต้อง</a:t>
            </a:r>
          </a:p>
          <a:p>
            <a:pPr eaLnBrk="1" hangingPunct="1"/>
            <a:r>
              <a:rPr lang="th-TH" sz="6600" b="1" dirty="0">
                <a:solidFill>
                  <a:srgbClr val="7030A0"/>
                </a:solidFill>
                <a:latin typeface="Trebuchet MS" pitchFamily="34" charset="0"/>
                <a:cs typeface="IrisUPC" pitchFamily="34" charset="-34"/>
              </a:rPr>
              <a:t> ไม่ครบถ้วน และ</a:t>
            </a:r>
          </a:p>
          <a:p>
            <a:pPr eaLnBrk="1" hangingPunct="1"/>
            <a:r>
              <a:rPr lang="th-TH" sz="6600" b="1" dirty="0">
                <a:solidFill>
                  <a:srgbClr val="7030A0"/>
                </a:solidFill>
                <a:latin typeface="Trebuchet MS" pitchFamily="34" charset="0"/>
                <a:cs typeface="IrisUPC" pitchFamily="34" charset="-34"/>
              </a:rPr>
              <a:t>   ไม่เป็นปัจจุบัน</a:t>
            </a:r>
          </a:p>
        </p:txBody>
      </p:sp>
      <p:pic>
        <p:nvPicPr>
          <p:cNvPr id="8" name="Picture 2" descr="saving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795"/>
            <a:ext cx="1023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60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/>
      <p:bldP spid="5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6600" dirty="0" smtClean="0">
                <a:solidFill>
                  <a:srgbClr val="FFC000"/>
                </a:solidFill>
              </a:rPr>
              <a:t>หลักการและความสำคัญ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323681" y="2868767"/>
            <a:ext cx="3058319" cy="315103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effectLst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838200" y="2970213"/>
            <a:ext cx="2590800" cy="30495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800">
              <a:effectLst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990601" y="3255963"/>
            <a:ext cx="23923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th-TH" sz="3600" b="1" dirty="0" smtClean="0"/>
              <a:t>การนำข้อมูลทางการเงินและบัญชีมาใช้ให้เกิดประโยชน์กับกิจการ</a:t>
            </a: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743200" y="1295400"/>
            <a:ext cx="3303588" cy="1878731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382963" y="1592759"/>
            <a:ext cx="19543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th-TH" sz="4400" b="1" dirty="0" smtClean="0">
                <a:solidFill>
                  <a:srgbClr val="C00000"/>
                </a:solidFill>
                <a:effectLst/>
                <a:latin typeface="Arial" pitchFamily="34" charset="0"/>
              </a:rPr>
              <a:t>ความสำคัญ</a:t>
            </a:r>
            <a:endParaRPr lang="en-US" sz="2800" dirty="0"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576888" y="3230563"/>
            <a:ext cx="280511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th-TH" sz="3200" b="1" dirty="0" smtClean="0"/>
              <a:t>เพื่อการบริหารการควบคุมจัดการให้กิจการดำเนินไปอย่าง มีประสิทธิภาพ            </a:t>
            </a:r>
          </a:p>
          <a:p>
            <a:pPr eaLnBrk="1" hangingPunct="1"/>
            <a:r>
              <a:rPr lang="th-TH" sz="3200" b="1" dirty="0" smtClean="0"/>
              <a:t>มีประสิทธิผลมากยิ่งขึ้น</a:t>
            </a:r>
          </a:p>
          <a:p>
            <a:pPr eaLnBrk="0" hangingPunct="0"/>
            <a:endParaRPr lang="en-US" sz="2000" b="1" dirty="0"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286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</a:rPr>
              <a:t>ความหมาย คำว่า การบัญชี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28600" y="1052513"/>
            <a:ext cx="8610600" cy="5403850"/>
          </a:xfrm>
        </p:spPr>
        <p:txBody>
          <a:bodyPr/>
          <a:lstStyle/>
          <a:p>
            <a:pPr eaLnBrk="1" hangingPunct="1"/>
            <a:r>
              <a:rPr lang="th-TH" sz="4400" dirty="0" smtClean="0"/>
              <a:t> </a:t>
            </a:r>
            <a:r>
              <a:rPr lang="th-TH" sz="4400" dirty="0" smtClean="0">
                <a:solidFill>
                  <a:schemeClr val="accent4"/>
                </a:solidFill>
              </a:rPr>
              <a:t>ลักษณะที่เน้นการนำเอาข้อมูลทางการบัญชีใช้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sz="4400" dirty="0" smtClean="0">
                <a:solidFill>
                  <a:schemeClr val="accent4"/>
                </a:solidFill>
              </a:rPr>
              <a:t>จัดทำข้อมูลที่ต้องการในการทำหน้าที่ปฏิบัติการและ</a:t>
            </a:r>
          </a:p>
          <a:p>
            <a:pPr eaLnBrk="1" hangingPunct="1">
              <a:buFont typeface="Wingdings 2" pitchFamily="18" charset="2"/>
              <a:buNone/>
            </a:pPr>
            <a:r>
              <a:rPr lang="th-TH" sz="4400" dirty="0" smtClean="0">
                <a:solidFill>
                  <a:schemeClr val="accent4"/>
                </a:solidFill>
              </a:rPr>
              <a:t>ประเมินผลการปฏิบัติการได้อย่างมีประสิทธิภาพ</a:t>
            </a:r>
          </a:p>
          <a:p>
            <a:pPr eaLnBrk="1" hangingPunct="1"/>
            <a:r>
              <a:rPr lang="th-TH" sz="4400" dirty="0" smtClean="0"/>
              <a:t> </a:t>
            </a:r>
            <a:r>
              <a:rPr lang="th-TH" sz="4400" dirty="0" smtClean="0">
                <a:solidFill>
                  <a:srgbClr val="C00000"/>
                </a:solidFill>
              </a:rPr>
              <a:t>ลักษณะที่เน้นหน้าที่ทางบัญชีเป็นศิลปะของการนำรายการและเหตุการณ์ทางการเงินมาจดบันทึก จัดหมวดหมู่ สรุปผลและวิเคราะห์ตีความอย่างมีหลักเกณฑ์</a:t>
            </a:r>
          </a:p>
        </p:txBody>
      </p:sp>
    </p:spTree>
    <p:extLst>
      <p:ext uri="{BB962C8B-B14F-4D97-AF65-F5344CB8AC3E}">
        <p14:creationId xmlns:p14="http://schemas.microsoft.com/office/powerpoint/2010/main" xmlns="" val="33909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68072" cy="630512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dirty="0" smtClean="0">
                <a:solidFill>
                  <a:srgbClr val="C00000"/>
                </a:solidFill>
              </a:rPr>
              <a:t>         สรุป นิยามของการบัญชี </a:t>
            </a:r>
            <a:r>
              <a:rPr lang="th-TH" sz="4800" dirty="0" smtClean="0">
                <a:solidFill>
                  <a:srgbClr val="C00000"/>
                </a:solidFill>
              </a:rPr>
              <a:t> </a:t>
            </a:r>
            <a:r>
              <a:rPr lang="th-TH" sz="4400" dirty="0" smtClean="0">
                <a:solidFill>
                  <a:srgbClr val="C00000"/>
                </a:solidFill>
              </a:rPr>
              <a:t/>
            </a:r>
            <a:br>
              <a:rPr lang="th-TH" sz="4400" dirty="0" smtClean="0">
                <a:solidFill>
                  <a:srgbClr val="C00000"/>
                </a:solidFill>
              </a:rPr>
            </a:br>
            <a:r>
              <a:rPr lang="th-TH" sz="4400" dirty="0" smtClean="0">
                <a:solidFill>
                  <a:srgbClr val="C00000"/>
                </a:solidFill>
              </a:rPr>
              <a:t>      </a:t>
            </a:r>
            <a:r>
              <a:rPr lang="th-TH" sz="4600" dirty="0" smtClean="0">
                <a:solidFill>
                  <a:schemeClr val="tx1">
                    <a:lumMod val="50000"/>
                  </a:schemeClr>
                </a:solidFill>
              </a:rPr>
              <a:t>เป็นวิชาการและหน้าที่งานที่เกี่ยวกับการบันทึก การจัดหมวดหมู่ การสรุปผล และการวิเคราะห์ตีความรายการ และเหตุการณ์ทางการเงินอย่างมีหลักเกณฑ์ของหน่วยงานต่าง ๆ หรือ  กลุ่มองค์กรต่าง ๆ ทุกรูปแบบที่ใช้อยู่ในสังคม  เพื่อเสนอข้อมูลต่อผู้ใช้ ผู้เกี่ยวข้องเพื่อให้เกิดประโยชน์ต่อการตัดสินใจ       อย่างมีประสิทธิภาพ </a:t>
            </a:r>
            <a:endParaRPr lang="th-TH" sz="4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5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1071563"/>
            <a:ext cx="8988425" cy="4392612"/>
            <a:chOff x="2001" y="3257"/>
            <a:chExt cx="8705" cy="2650"/>
          </a:xfrm>
        </p:grpSpPr>
        <p:sp>
          <p:nvSpPr>
            <p:cNvPr id="18436" name="AutoShape 3"/>
            <p:cNvSpPr>
              <a:spLocks noChangeArrowheads="1"/>
            </p:cNvSpPr>
            <p:nvPr/>
          </p:nvSpPr>
          <p:spPr bwMode="auto">
            <a:xfrm>
              <a:off x="2001" y="4039"/>
              <a:ext cx="1150" cy="105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BFA"/>
                </a:gs>
                <a:gs pos="14999">
                  <a:srgbClr val="C4D6EB"/>
                </a:gs>
                <a:gs pos="30000">
                  <a:srgbClr val="85C2FF"/>
                </a:gs>
                <a:gs pos="50000">
                  <a:srgbClr val="5E9EFF"/>
                </a:gs>
                <a:gs pos="70000">
                  <a:srgbClr val="85C2FF"/>
                </a:gs>
                <a:gs pos="85001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600" b="1">
                <a:latin typeface="Angsana New" pitchFamily="18" charset="-34"/>
                <a:cs typeface="Cordia New" pitchFamily="34" charset="-34"/>
              </a:endParaRPr>
            </a:p>
            <a:p>
              <a:r>
                <a:rPr lang="th-TH" sz="3600" b="1">
                  <a:solidFill>
                    <a:srgbClr val="C00000"/>
                  </a:solidFill>
                  <a:latin typeface="Angsana New" pitchFamily="18" charset="-34"/>
                  <a:cs typeface="Cordia New" pitchFamily="34" charset="-34"/>
                </a:rPr>
                <a:t>ข้อมูล</a:t>
              </a:r>
              <a:endParaRPr lang="th-TH" sz="5400">
                <a:solidFill>
                  <a:srgbClr val="C00000"/>
                </a:solidFill>
                <a:latin typeface="Angsana New" pitchFamily="18" charset="-34"/>
                <a:cs typeface="Cordia New" pitchFamily="34" charset="-34"/>
              </a:endParaRPr>
            </a:p>
          </p:txBody>
        </p:sp>
        <p:sp>
          <p:nvSpPr>
            <p:cNvPr id="18437" name="AutoShape 4"/>
            <p:cNvSpPr>
              <a:spLocks noChangeArrowheads="1"/>
            </p:cNvSpPr>
            <p:nvPr/>
          </p:nvSpPr>
          <p:spPr bwMode="auto">
            <a:xfrm>
              <a:off x="3369" y="3517"/>
              <a:ext cx="1945" cy="212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 b="1">
                <a:latin typeface="Angsana New" pitchFamily="18" charset="-34"/>
              </a:endParaRPr>
            </a:p>
            <a:p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</a:rPr>
                <a:t>บันทึก</a:t>
              </a:r>
              <a:endParaRPr lang="en-US" sz="3600" b="1">
                <a:solidFill>
                  <a:srgbClr val="FF0000"/>
                </a:solidFill>
                <a:latin typeface="Angsana New" pitchFamily="18" charset="-34"/>
              </a:endParaRPr>
            </a:p>
            <a:p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</a:rPr>
                <a:t>จัดหมวดหมู่</a:t>
              </a:r>
              <a:endParaRPr lang="en-US" sz="3600" b="1">
                <a:solidFill>
                  <a:srgbClr val="FF0000"/>
                </a:solidFill>
                <a:latin typeface="Angsana New" pitchFamily="18" charset="-34"/>
              </a:endParaRPr>
            </a:p>
            <a:p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</a:rPr>
                <a:t>สรุปความ</a:t>
              </a:r>
              <a:endParaRPr lang="en-US" sz="3600" b="1">
                <a:solidFill>
                  <a:srgbClr val="FF0000"/>
                </a:solidFill>
                <a:latin typeface="Angsana New" pitchFamily="18" charset="-34"/>
              </a:endParaRPr>
            </a:p>
            <a:p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  <a:cs typeface="Cordia New" pitchFamily="34" charset="-34"/>
                </a:rPr>
                <a:t>วิเคราะห์</a:t>
              </a:r>
              <a:endParaRPr lang="en-US" sz="3600" b="1">
                <a:solidFill>
                  <a:srgbClr val="FF0000"/>
                </a:solidFill>
                <a:latin typeface="Angsana New" pitchFamily="18" charset="-34"/>
                <a:cs typeface="Cordia New" pitchFamily="34" charset="-34"/>
              </a:endParaRPr>
            </a:p>
            <a:p>
              <a:pPr>
                <a:spcAft>
                  <a:spcPts val="1000"/>
                </a:spcAft>
              </a:pPr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</a:rPr>
                <a:t>ตีความ</a:t>
              </a:r>
              <a:endParaRPr lang="th-TH" sz="5400">
                <a:solidFill>
                  <a:srgbClr val="FF0000"/>
                </a:solidFill>
                <a:latin typeface="Angsana New" pitchFamily="18" charset="-34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5684" y="3300"/>
              <a:ext cx="2305" cy="26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20000">
                  <a:srgbClr val="85C2FF">
                    <a:alpha val="99200"/>
                  </a:srgbClr>
                </a:gs>
                <a:gs pos="35000">
                  <a:srgbClr val="C4D6EB">
                    <a:alpha val="98600"/>
                  </a:srgbClr>
                </a:gs>
                <a:gs pos="50000">
                  <a:srgbClr val="FFEBFA">
                    <a:alpha val="98000"/>
                  </a:srgbClr>
                </a:gs>
                <a:gs pos="65000">
                  <a:srgbClr val="C4D6EB">
                    <a:alpha val="98600"/>
                  </a:srgbClr>
                </a:gs>
                <a:gs pos="80001">
                  <a:srgbClr val="85C2FF">
                    <a:alpha val="99200"/>
                  </a:srgbClr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Angsana New" pitchFamily="18" charset="-34"/>
                  <a:ea typeface="Angsana New" pitchFamily="18" charset="-34"/>
                </a:rPr>
                <a:t>งบดุล</a:t>
              </a:r>
              <a:endParaRPr lang="en-US" sz="3600" b="1" dirty="0">
                <a:solidFill>
                  <a:srgbClr val="002060"/>
                </a:solidFill>
                <a:latin typeface="Angsana New" pitchFamily="18" charset="-34"/>
                <a:ea typeface="Angsana New" pitchFamily="18" charset="-34"/>
              </a:endParaRPr>
            </a:p>
            <a:p>
              <a:pPr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Angsana New" pitchFamily="18" charset="-34"/>
                  <a:ea typeface="Angsana New" pitchFamily="18" charset="-34"/>
                </a:rPr>
                <a:t>งบกำไรขาดทุน</a:t>
              </a:r>
              <a:endParaRPr lang="en-US" sz="3600" b="1" dirty="0">
                <a:solidFill>
                  <a:srgbClr val="002060"/>
                </a:solidFill>
                <a:latin typeface="Angsana New" pitchFamily="18" charset="-34"/>
                <a:ea typeface="Angsana New" pitchFamily="18" charset="-34"/>
              </a:endParaRPr>
            </a:p>
            <a:p>
              <a:pPr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Angsana New" pitchFamily="18" charset="-34"/>
                  <a:ea typeface="Angsana New" pitchFamily="18" charset="-34"/>
                </a:rPr>
                <a:t>งบแสดงการ</a:t>
              </a:r>
              <a:endParaRPr lang="en-US" sz="3600" b="1" dirty="0">
                <a:solidFill>
                  <a:srgbClr val="002060"/>
                </a:solidFill>
                <a:latin typeface="Angsana New" pitchFamily="18" charset="-34"/>
                <a:ea typeface="Angsana New" pitchFamily="18" charset="-34"/>
              </a:endParaRPr>
            </a:p>
            <a:p>
              <a:pPr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Angsana New" pitchFamily="18" charset="-34"/>
                  <a:ea typeface="Angsana New" pitchFamily="18" charset="-34"/>
                </a:rPr>
                <a:t>เปลี่ยนแปลง</a:t>
              </a:r>
              <a:endParaRPr lang="en-US" sz="3600" b="1" dirty="0">
                <a:solidFill>
                  <a:srgbClr val="002060"/>
                </a:solidFill>
                <a:latin typeface="Angsana New" pitchFamily="18" charset="-34"/>
                <a:ea typeface="Angsana New" pitchFamily="18" charset="-34"/>
              </a:endParaRPr>
            </a:p>
            <a:p>
              <a:pPr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Angsana New" pitchFamily="18" charset="-34"/>
                  <a:ea typeface="Angsana New" pitchFamily="18" charset="-34"/>
                </a:rPr>
                <a:t>ฐานะทางการเงินกลุ่ม /องค์กร</a:t>
              </a:r>
              <a:endParaRPr lang="en-US" sz="3600" b="1" dirty="0">
                <a:solidFill>
                  <a:srgbClr val="002060"/>
                </a:solidFill>
                <a:latin typeface="Angsana New" pitchFamily="18" charset="-34"/>
                <a:ea typeface="Angsana New" pitchFamily="18" charset="-34"/>
              </a:endParaRPr>
            </a:p>
            <a:p>
              <a:pPr>
                <a:defRPr/>
              </a:pPr>
              <a:endParaRPr lang="th-TH" sz="4800" dirty="0">
                <a:latin typeface="Angsana New" pitchFamily="18" charset="-34"/>
              </a:endParaRPr>
            </a:p>
          </p:txBody>
        </p:sp>
        <p:sp>
          <p:nvSpPr>
            <p:cNvPr id="18441" name="AutoShape 6"/>
            <p:cNvSpPr>
              <a:spLocks noChangeArrowheads="1"/>
            </p:cNvSpPr>
            <p:nvPr/>
          </p:nvSpPr>
          <p:spPr bwMode="auto">
            <a:xfrm>
              <a:off x="8297" y="3257"/>
              <a:ext cx="2409" cy="26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th-TH" sz="4000" b="1">
                  <a:solidFill>
                    <a:srgbClr val="FF0000"/>
                  </a:solidFill>
                  <a:latin typeface="Angsana New" pitchFamily="18" charset="-34"/>
                </a:rPr>
                <a:t>ผู้ทำการตัดสินใจผู้บริหาร</a:t>
              </a:r>
              <a:endParaRPr lang="en-US" sz="4000" b="1">
                <a:solidFill>
                  <a:srgbClr val="FF0000"/>
                </a:solidFill>
                <a:latin typeface="Angsana New" pitchFamily="18" charset="-34"/>
              </a:endParaRPr>
            </a:p>
            <a:p>
              <a:r>
                <a:rPr lang="th-TH" sz="4000" b="1">
                  <a:solidFill>
                    <a:srgbClr val="FF0000"/>
                  </a:solidFill>
                  <a:latin typeface="Angsana New" pitchFamily="18" charset="-34"/>
                </a:rPr>
                <a:t>สมาชิก </a:t>
              </a:r>
              <a:endParaRPr lang="en-US" sz="4000" b="1">
                <a:solidFill>
                  <a:srgbClr val="FF0000"/>
                </a:solidFill>
                <a:latin typeface="Angsana New" pitchFamily="18" charset="-34"/>
              </a:endParaRPr>
            </a:p>
            <a:p>
              <a:r>
                <a:rPr lang="th-TH" sz="4000" b="1">
                  <a:solidFill>
                    <a:srgbClr val="FF0000"/>
                  </a:solidFill>
                  <a:latin typeface="Angsana New" pitchFamily="18" charset="-34"/>
                </a:rPr>
                <a:t>บุคคลภายนอก</a:t>
              </a:r>
            </a:p>
            <a:p>
              <a:r>
                <a:rPr lang="th-TH" sz="4000" b="1">
                  <a:solidFill>
                    <a:srgbClr val="FF0000"/>
                  </a:solidFill>
                  <a:latin typeface="Angsana New" pitchFamily="18" charset="-34"/>
                </a:rPr>
                <a:t>ชุมชน / สังคม</a:t>
              </a:r>
              <a:endParaRPr lang="th-TH" sz="6000">
                <a:solidFill>
                  <a:srgbClr val="FF0000"/>
                </a:solidFill>
                <a:latin typeface="Angsana New" pitchFamily="18" charset="-34"/>
              </a:endParaRPr>
            </a:p>
          </p:txBody>
        </p:sp>
        <p:sp>
          <p:nvSpPr>
            <p:cNvPr id="18442" name="AutoShape 7"/>
            <p:cNvSpPr>
              <a:spLocks noChangeArrowheads="1"/>
            </p:cNvSpPr>
            <p:nvPr/>
          </p:nvSpPr>
          <p:spPr bwMode="auto">
            <a:xfrm>
              <a:off x="3009" y="4374"/>
              <a:ext cx="360" cy="5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800">
                <a:latin typeface="Angsana New" pitchFamily="18" charset="-34"/>
              </a:endParaRPr>
            </a:p>
          </p:txBody>
        </p:sp>
        <p:sp>
          <p:nvSpPr>
            <p:cNvPr id="18443" name="AutoShape 8"/>
            <p:cNvSpPr>
              <a:spLocks noChangeArrowheads="1"/>
            </p:cNvSpPr>
            <p:nvPr/>
          </p:nvSpPr>
          <p:spPr bwMode="auto">
            <a:xfrm>
              <a:off x="5322" y="4378"/>
              <a:ext cx="284" cy="5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0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800">
                <a:latin typeface="Angsana New" pitchFamily="18" charset="-34"/>
              </a:endParaRPr>
            </a:p>
          </p:txBody>
        </p:sp>
        <p:sp>
          <p:nvSpPr>
            <p:cNvPr id="18444" name="AutoShape 9"/>
            <p:cNvSpPr>
              <a:spLocks noChangeArrowheads="1"/>
            </p:cNvSpPr>
            <p:nvPr/>
          </p:nvSpPr>
          <p:spPr bwMode="auto">
            <a:xfrm>
              <a:off x="7881" y="4343"/>
              <a:ext cx="384" cy="5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4800">
                <a:latin typeface="Angsana New" pitchFamily="18" charset="-34"/>
              </a:endParaRPr>
            </a:p>
          </p:txBody>
        </p:sp>
      </p:grpSp>
      <p:sp>
        <p:nvSpPr>
          <p:cNvPr id="18435" name="สี่เหลี่ยมผืนผ้า 12"/>
          <p:cNvSpPr>
            <a:spLocks noChangeArrowheads="1"/>
          </p:cNvSpPr>
          <p:nvPr/>
        </p:nvSpPr>
        <p:spPr bwMode="auto">
          <a:xfrm>
            <a:off x="1676400" y="53454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7200" b="1" dirty="0">
                <a:solidFill>
                  <a:srgbClr val="FF0000"/>
                </a:solidFill>
                <a:latin typeface="Trebuchet MS" pitchFamily="34" charset="0"/>
                <a:cs typeface="IrisUPC" pitchFamily="34" charset="-34"/>
              </a:rPr>
              <a:t>สรุป </a:t>
            </a:r>
            <a:endParaRPr lang="th-TH" sz="7200" b="1" dirty="0">
              <a:latin typeface="Trebuchet MS" pitchFamily="34" charset="0"/>
              <a:cs typeface="IrisUPC" pitchFamily="34" charset="-34"/>
            </a:endParaRPr>
          </a:p>
        </p:txBody>
      </p:sp>
      <p:pic>
        <p:nvPicPr>
          <p:cNvPr id="11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64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ข้อความ 2"/>
          <p:cNvSpPr>
            <a:spLocks noGrp="1"/>
          </p:cNvSpPr>
          <p:nvPr>
            <p:ph type="body" sz="half" idx="2"/>
          </p:nvPr>
        </p:nvSpPr>
        <p:spPr>
          <a:xfrm>
            <a:off x="250825" y="549275"/>
            <a:ext cx="8893175" cy="5775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th-TH" sz="4000" b="1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th-TH" sz="4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th-TH" sz="5200" b="1" dirty="0" smtClean="0">
                <a:solidFill>
                  <a:srgbClr val="FF0000"/>
                </a:solidFill>
              </a:rPr>
              <a:t>ช่วยให้ทราบผลการดำเนินงานว่ามีกำไรหรือขาดทุน</a:t>
            </a:r>
            <a:endParaRPr lang="en-US" sz="5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002060"/>
                </a:solidFill>
              </a:rPr>
              <a:t>ช่วยให้ทราบฐานะการเงินของกิจการ ณ เวลาใดเวลาหนึ่ง</a:t>
            </a:r>
            <a:endParaRPr lang="en-US" sz="4800" b="1" dirty="0" smtClean="0">
              <a:solidFill>
                <a:srgbClr val="002060"/>
              </a:solidFill>
              <a:cs typeface="IrisUPC" pitchFamily="34" charset="-34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th-TH" sz="5200" b="1" dirty="0" smtClean="0">
                <a:solidFill>
                  <a:srgbClr val="FF0000"/>
                </a:solidFill>
              </a:rPr>
              <a:t>ช่วยให้การแก้ไขข้อบกพร่องหรือข้อผิดพลาด</a:t>
            </a:r>
            <a:endParaRPr lang="en-US" sz="5200" b="1" dirty="0" smtClean="0">
              <a:solidFill>
                <a:srgbClr val="FF0000"/>
              </a:solidFill>
              <a:cs typeface="IrisUPC" pitchFamily="34" charset="-34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th-TH" sz="4400" b="1" dirty="0" smtClean="0">
                <a:solidFill>
                  <a:srgbClr val="002060"/>
                </a:solidFill>
              </a:rPr>
              <a:t>ช่วยตรวจสอบตัวเงินกับยอดคงเหลือในบัญชี</a:t>
            </a:r>
            <a:endParaRPr lang="en-US" sz="4400" b="1" dirty="0" smtClean="0">
              <a:solidFill>
                <a:srgbClr val="002060"/>
              </a:solidFill>
              <a:cs typeface="IrisUPC" pitchFamily="34" charset="-34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C00000"/>
                </a:solidFill>
              </a:rPr>
              <a:t>ช่วยในการวิเคราะห์ตีความเพื่อทราบผลเปรียบเทียบ</a:t>
            </a:r>
            <a:r>
              <a:rPr lang="th-TH" sz="4800" b="1" dirty="0" smtClean="0">
                <a:solidFill>
                  <a:srgbClr val="002060"/>
                </a:solidFill>
              </a:rPr>
              <a:t>ผลกระทบสภาวะการเปลี่ยนแปลงเพื่อใช้ในการวางแผน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th-TH" sz="4800" b="1" dirty="0" smtClean="0">
                <a:solidFill>
                  <a:srgbClr val="002060"/>
                </a:solidFill>
              </a:rPr>
              <a:t>การตัดสินใจ และการพัฒนา</a:t>
            </a:r>
            <a:r>
              <a:rPr lang="th-TH" sz="4800" b="1" i="1" dirty="0" smtClean="0">
                <a:solidFill>
                  <a:srgbClr val="002060"/>
                </a:solidFill>
              </a:rPr>
              <a:t>กิจการ</a:t>
            </a:r>
          </a:p>
          <a:p>
            <a:pPr eaLnBrk="1" hangingPunct="1">
              <a:spcBef>
                <a:spcPct val="0"/>
              </a:spcBef>
              <a:defRPr/>
            </a:pPr>
            <a:endParaRPr lang="th-TH" sz="4000" b="1" i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th-TH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01416" y="76200"/>
            <a:ext cx="606618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0" rIns="4572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/>
            </a:r>
            <a:b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</a:b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ประโยชน์ของ</a:t>
            </a:r>
            <a:r>
              <a:rPr lang="th-TH" sz="72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การ</a:t>
            </a:r>
            <a:r>
              <a:rPr lang="th-TH" sz="6000" b="1" cap="all" dirty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ทำบัญชี</a:t>
            </a:r>
          </a:p>
        </p:txBody>
      </p:sp>
      <p:pic>
        <p:nvPicPr>
          <p:cNvPr id="4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4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4"/>
          <p:cNvSpPr>
            <a:spLocks noGrp="1"/>
          </p:cNvSpPr>
          <p:nvPr>
            <p:ph type="title"/>
          </p:nvPr>
        </p:nvSpPr>
        <p:spPr>
          <a:xfrm>
            <a:off x="2133600" y="260648"/>
            <a:ext cx="5750768" cy="72007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>
                    <a:lumMod val="50000"/>
                  </a:schemeClr>
                </a:solidFill>
              </a:rPr>
              <a:t>ศัพท์ทางการบัญชีที่ควรรู้</a:t>
            </a:r>
            <a:endParaRPr 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ตัวยึดข้อความ 6"/>
          <p:cNvSpPr txBox="1">
            <a:spLocks/>
          </p:cNvSpPr>
          <p:nvPr/>
        </p:nvSpPr>
        <p:spPr bwMode="auto">
          <a:xfrm>
            <a:off x="323850" y="1143000"/>
            <a:ext cx="84391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4800" dirty="0" smtClean="0">
                <a:solidFill>
                  <a:schemeClr val="tx1">
                    <a:lumMod val="50000"/>
                  </a:schemeClr>
                </a:solidFill>
              </a:rPr>
              <a:t>1.  </a:t>
            </a:r>
            <a:r>
              <a:rPr lang="th-TH" sz="4800" dirty="0" smtClean="0">
                <a:solidFill>
                  <a:srgbClr val="C00000"/>
                </a:solidFill>
              </a:rPr>
              <a:t>สินทรัพย์</a:t>
            </a:r>
            <a:r>
              <a:rPr lang="th-TH" sz="48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th-TH" sz="4400" dirty="0" smtClean="0">
                <a:solidFill>
                  <a:schemeClr val="tx1">
                    <a:lumMod val="50000"/>
                  </a:schemeClr>
                </a:solidFill>
              </a:rPr>
              <a:t>หมายถึง  ทรัพยากรทางเศรษฐกิจทั้งที่มีตัวตนและไม่มีตัวตนที่สามารถประมาณค่าได้  ซึ่งกิจการเป็นเจ้าของเพื่อก่อให้เกิดผลประโยชน์ต่อกิจการ</a:t>
            </a:r>
            <a:endParaRPr lang="en-US" sz="4400" dirty="0" smtClean="0">
              <a:solidFill>
                <a:schemeClr val="tx1">
                  <a:lumMod val="50000"/>
                </a:schemeClr>
              </a:solidFill>
              <a:cs typeface="IrisUPC" pitchFamily="34" charset="-34"/>
            </a:endParaRPr>
          </a:p>
          <a:p>
            <a:r>
              <a:rPr lang="th-TH" sz="4800" dirty="0" smtClean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th-TH" sz="4800" dirty="0" smtClean="0">
                <a:solidFill>
                  <a:srgbClr val="C00000"/>
                </a:solidFill>
              </a:rPr>
              <a:t>หนี้สิน</a:t>
            </a:r>
            <a:r>
              <a:rPr lang="th-TH" sz="48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th-TH" sz="4400" dirty="0" smtClean="0">
                <a:solidFill>
                  <a:schemeClr val="tx1">
                    <a:lumMod val="50000"/>
                  </a:schemeClr>
                </a:solidFill>
              </a:rPr>
              <a:t>หมายถึง หนี้ที่กิจการมีพันธะที่จะต้องชดใช้ต่อบุคคลภายนอกซึ่งอาจชดใช้ เป็นเงินสด  สินค้า  หรือบริการ หรือสิ่งที่มีค่าอื่นใดภายในกำหนดเวลาที่ตกลงกัน</a:t>
            </a:r>
          </a:p>
          <a:p>
            <a:endParaRPr lang="th-TH" sz="4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/>
          <a:lstStyle/>
          <a:p>
            <a:r>
              <a:rPr lang="th-TH" sz="4800" dirty="0" smtClean="0"/>
              <a:t>ข้อมูลส่วนบุคคล</a:t>
            </a:r>
            <a:endParaRPr lang="th-TH" sz="4800" dirty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0" name="ตัวยึดเนื้อหา 9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ชื่อ ประสิทธิ์  สุวรรณประสม  ปัจจุบันอายุตัว ๕๐ ปี เศษ  อายุราชการ  ๒๘ ปีเศษ</a:t>
            </a:r>
          </a:p>
          <a:p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ภูมิลำเนา จ. สงขลา ปัจจุบันครอบครัวอยู่ที่ จ. พัทลุง </a:t>
            </a:r>
          </a:p>
          <a:p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สถานภาพ  มีบุตรชาย ๒ คน </a:t>
            </a:r>
          </a:p>
          <a:p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การศึกษา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ระดับมัธยม โรงเรียนมหาวชิราวุธสงขลา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ปวส.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 (การบัญชี)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เทค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โนฯ สงขลา  ระดับปริญญาตรี 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บธ.บ.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 (การจัดการทั่วไป)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มสธ.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ศศ.บ.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 (การพัฒนาชุมชน)            ม.ราช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ภัฎ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ยะลา  ปริญญาโท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ศศ.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ม. (รัฐศาสตร์) ม.รามคำแหง</a:t>
            </a:r>
          </a:p>
          <a:p>
            <a:pPr>
              <a:buNone/>
            </a:pP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    พัฒนากรรุ่น ๔๘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นพก.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 ๒๙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นพส.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 ๓๔  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ชช.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กลุ่มออมทรัพย์ ฯ รุ่น ๑</a:t>
            </a:r>
          </a:p>
          <a:p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ประวัติและผลงาน</a:t>
            </a:r>
          </a:p>
          <a:p>
            <a:pPr lvl="1"/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เจ้าหน้าที่พิมพ์ดีด พัฒนากร เจ้าหน้าที่การเงินและบัญชี เจ้าหน้าที่พัสดุ หัวหน้างานวิเคราะห์นโยบายและแผน (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ศอ.บต.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) พัฒนาการอำเภอ</a:t>
            </a:r>
          </a:p>
          <a:p>
            <a:pPr lvl="1"/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สอนหนังสือม.ราช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ภัฎ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ภูเก็ด (ศูนย์ตรัง) ม.ราช</a:t>
            </a:r>
            <a:r>
              <a:rPr lang="th-TH" dirty="0" err="1" smtClean="0">
                <a:solidFill>
                  <a:schemeClr val="accent4">
                    <a:lumMod val="50000"/>
                  </a:schemeClr>
                </a:solidFill>
              </a:rPr>
              <a:t>ภัฎ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</a:rPr>
              <a:t>สงขลา(ศูนย์พัทลุง) สอนพิเศษ</a:t>
            </a:r>
          </a:p>
          <a:p>
            <a:endParaRPr lang="th-TH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ยึดข้อความ 2"/>
          <p:cNvSpPr txBox="1">
            <a:spLocks/>
          </p:cNvSpPr>
          <p:nvPr/>
        </p:nvSpPr>
        <p:spPr bwMode="auto">
          <a:xfrm>
            <a:off x="250824" y="1052512"/>
            <a:ext cx="8359775" cy="527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4400" dirty="0" smtClean="0">
                <a:solidFill>
                  <a:srgbClr val="002060"/>
                </a:solidFill>
              </a:rPr>
              <a:t>3. ทุน หรือส่วนของเจ้าของ  </a:t>
            </a:r>
            <a:r>
              <a:rPr lang="th-TH" sz="3600" dirty="0" smtClean="0">
                <a:solidFill>
                  <a:schemeClr val="tx1">
                    <a:lumMod val="50000"/>
                  </a:schemeClr>
                </a:solidFill>
              </a:rPr>
              <a:t>หมายถึง ส่วนของผู้เป็นเจ้าของกิจการซึ่งสามารถ คำนวณได้โดยนำหนี้สินไปหักออกจากสินทรัพย์ ส่วนที่เหลือ คือ ส่วนของเจ้าของ </a:t>
            </a:r>
          </a:p>
          <a:p>
            <a:r>
              <a:rPr lang="th-TH" sz="4000" dirty="0" smtClean="0">
                <a:solidFill>
                  <a:srgbClr val="C00000"/>
                </a:solidFill>
              </a:rPr>
              <a:t>4. รายได้จากการ</a:t>
            </a:r>
            <a:r>
              <a:rPr lang="th-TH" sz="4000" dirty="0" smtClean="0">
                <a:solidFill>
                  <a:schemeClr val="tx1">
                    <a:lumMod val="50000"/>
                  </a:schemeClr>
                </a:solidFill>
              </a:rPr>
              <a:t>ดำเนินงาน  </a:t>
            </a:r>
            <a:r>
              <a:rPr lang="th-TH" sz="3600" dirty="0" smtClean="0">
                <a:solidFill>
                  <a:schemeClr val="tx1">
                    <a:lumMod val="50000"/>
                  </a:schemeClr>
                </a:solidFill>
              </a:rPr>
              <a:t>หมายถึง รายได้อันเกิดจากการดอกเบี้ยเงินกู้จากขายสินค้าหรือบริการ ซึ่งเป็นรายได้ตามปกติของกิจการ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4400" dirty="0" smtClean="0">
                <a:solidFill>
                  <a:srgbClr val="FF0000"/>
                </a:solidFill>
              </a:rPr>
              <a:t>. ค่าใช้จ่ายในการดำเนินงาน  </a:t>
            </a:r>
            <a:r>
              <a:rPr lang="th-TH" sz="3600" dirty="0" smtClean="0">
                <a:solidFill>
                  <a:schemeClr val="tx1">
                    <a:lumMod val="50000"/>
                  </a:schemeClr>
                </a:solidFill>
              </a:rPr>
              <a:t>หมายถึง  ค่าใช้จ่ายที่จ่ายไปเพื่อก่อให้เกิดรายได้จากการดำเนินงาน </a:t>
            </a:r>
            <a:endParaRPr lang="th-TH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ชื่อเรื่อง 4"/>
          <p:cNvSpPr>
            <a:spLocks noGrp="1"/>
          </p:cNvSpPr>
          <p:nvPr>
            <p:ph type="title"/>
          </p:nvPr>
        </p:nvSpPr>
        <p:spPr>
          <a:xfrm>
            <a:off x="2133600" y="260648"/>
            <a:ext cx="5750768" cy="72007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dirty="0" smtClean="0">
                <a:solidFill>
                  <a:schemeClr val="tx1">
                    <a:lumMod val="50000"/>
                  </a:schemeClr>
                </a:solidFill>
              </a:rPr>
              <a:t>ศัพท์ทางการบัญชีที่ควรรู้</a:t>
            </a:r>
            <a:endParaRPr 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5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447800" y="67101"/>
            <a:ext cx="7465640" cy="9639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หลักความสัมพันธ์พื้นฐานทางการบัญชี</a:t>
            </a:r>
            <a:endParaRPr lang="en-US" sz="5400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850" y="1628775"/>
            <a:ext cx="8320088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sz="4000" b="1">
                <a:solidFill>
                  <a:srgbClr val="FF000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 สินทรัพย์  </a:t>
            </a:r>
            <a:r>
              <a:rPr lang="en-US" sz="4000" b="1">
                <a:solidFill>
                  <a:srgbClr val="FF000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=  </a:t>
            </a:r>
            <a:r>
              <a:rPr lang="th-TH" sz="4000" b="1">
                <a:solidFill>
                  <a:srgbClr val="FF000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ส่วนของผู้ถือสิทธิในสินทรัพย์</a:t>
            </a:r>
            <a:endParaRPr lang="th-TH" sz="5400" b="1">
              <a:solidFill>
                <a:srgbClr val="FF0000"/>
              </a:solidFill>
              <a:latin typeface="Browallia New" pitchFamily="34" charset="-34"/>
              <a:ea typeface="Angsana New" pitchFamily="18" charset="-34"/>
              <a:cs typeface="Browallia New" pitchFamily="34" charset="-34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57188" y="4000500"/>
            <a:ext cx="8286750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IT?" charset="0"/>
                <a:ea typeface="Angsana New" pitchFamily="18" charset="-34"/>
                <a:cs typeface="TH SarabunIT?" charset="0"/>
              </a:rPr>
              <a:t> 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หนี้สิน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=  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สินทรัพย์ฯ - ส่วนของเจ้าของ</a:t>
            </a:r>
            <a:endParaRPr lang="th-TH" sz="5400" b="1" dirty="0">
              <a:solidFill>
                <a:schemeClr val="accent2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850" y="2752725"/>
            <a:ext cx="8320088" cy="82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sz="3200" b="1">
                <a:solidFill>
                  <a:srgbClr val="002060"/>
                </a:solidFill>
                <a:latin typeface="TH SarabunIT?" charset="-34"/>
                <a:ea typeface="Angsana New" pitchFamily="18" charset="-34"/>
                <a:cs typeface="Cordia New" pitchFamily="34" charset="-34"/>
              </a:rPr>
              <a:t> </a:t>
            </a:r>
            <a:r>
              <a:rPr lang="th-TH" sz="3200" b="1">
                <a:solidFill>
                  <a:srgbClr val="002060"/>
                </a:solidFill>
                <a:latin typeface="TH SarabunIT?" charset="-34"/>
                <a:ea typeface="Angsana New" pitchFamily="18" charset="-34"/>
                <a:cs typeface="TH SarabunIT?" charset="-34"/>
              </a:rPr>
              <a:t> </a:t>
            </a:r>
            <a:r>
              <a:rPr lang="th-TH" sz="4400" b="1">
                <a:solidFill>
                  <a:srgbClr val="00206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สินทรัพย์  </a:t>
            </a:r>
            <a:r>
              <a:rPr lang="en-US" sz="4400" b="1">
                <a:solidFill>
                  <a:srgbClr val="00206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=  </a:t>
            </a:r>
            <a:r>
              <a:rPr lang="th-TH" sz="4400" b="1">
                <a:solidFill>
                  <a:srgbClr val="00206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หนี้สิน + ส่วนของเจ้าของ</a:t>
            </a:r>
            <a:endParaRPr lang="th-TH" sz="6000" b="1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850" y="5157788"/>
            <a:ext cx="8351838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th-TH" sz="4000" b="1">
                <a:solidFill>
                  <a:srgbClr val="FF000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    ส่วนของเจ้าของ </a:t>
            </a:r>
            <a:r>
              <a:rPr lang="en-US" sz="4000" b="1">
                <a:solidFill>
                  <a:srgbClr val="FF000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=</a:t>
            </a:r>
            <a:r>
              <a:rPr lang="th-TH" sz="4000" b="1">
                <a:solidFill>
                  <a:srgbClr val="FF0000"/>
                </a:solidFill>
                <a:latin typeface="Browallia New" pitchFamily="34" charset="-34"/>
                <a:ea typeface="Angsana New" pitchFamily="18" charset="-34"/>
                <a:cs typeface="Browallia New" pitchFamily="34" charset="-34"/>
              </a:rPr>
              <a:t> สินทรัพย์ - หนี้สิน</a:t>
            </a:r>
            <a:endParaRPr lang="th-TH" sz="5400" b="1">
              <a:solidFill>
                <a:srgbClr val="FF0000"/>
              </a:solidFill>
              <a:latin typeface="Browallia New" pitchFamily="34" charset="-34"/>
              <a:ea typeface="Angsana New" pitchFamily="18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5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algn="ctr"/>
            <a:r>
              <a:rPr lang="th-TH" sz="8000" dirty="0" smtClean="0">
                <a:solidFill>
                  <a:srgbClr val="FF0000"/>
                </a:solidFill>
              </a:rPr>
              <a:t> การจัดหมวดบัญชี                       แบ่งเป็น 5 หมวด</a:t>
            </a:r>
          </a:p>
          <a:p>
            <a:pPr marL="0" indent="0" algn="ctr">
              <a:buNone/>
            </a:pPr>
            <a:r>
              <a:rPr lang="th-TH" sz="8000" dirty="0" smtClean="0">
                <a:solidFill>
                  <a:srgbClr val="FF0000"/>
                </a:solidFill>
              </a:rPr>
              <a:t> เรียงลำดับตามศัพท์         ทางการบัญชี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6" name="Picture 2" descr="saving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023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1832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522613" y="302230"/>
            <a:ext cx="8392787" cy="6295420"/>
            <a:chOff x="1844" y="4317"/>
            <a:chExt cx="9975" cy="9496"/>
          </a:xfrm>
        </p:grpSpPr>
        <p:sp>
          <p:nvSpPr>
            <p:cNvPr id="23555" name="Line 3"/>
            <p:cNvSpPr>
              <a:spLocks noChangeShapeType="1"/>
            </p:cNvSpPr>
            <p:nvPr/>
          </p:nvSpPr>
          <p:spPr bwMode="auto">
            <a:xfrm flipH="1">
              <a:off x="3797" y="5768"/>
              <a:ext cx="7" cy="479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Line 4"/>
            <p:cNvSpPr>
              <a:spLocks noChangeShapeType="1"/>
            </p:cNvSpPr>
            <p:nvPr/>
          </p:nvSpPr>
          <p:spPr bwMode="auto">
            <a:xfrm>
              <a:off x="9231" y="5729"/>
              <a:ext cx="0" cy="564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>
              <a:off x="6929" y="5768"/>
              <a:ext cx="10" cy="3938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>
              <a:off x="3372" y="4317"/>
              <a:ext cx="5858" cy="870"/>
            </a:xfrm>
            <a:prstGeom prst="roundRect">
              <a:avLst>
                <a:gd name="adj" fmla="val 50000"/>
              </a:avLst>
            </a:prstGeom>
            <a:solidFill>
              <a:srgbClr val="B2A1C7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th-TH" sz="2000" b="1">
                  <a:solidFill>
                    <a:srgbClr val="FF0000"/>
                  </a:solidFill>
                  <a:latin typeface="TH SarabunIT?" charset="-34"/>
                  <a:ea typeface="Cordia New" pitchFamily="34" charset="-34"/>
                  <a:cs typeface="TH SarabunIT?" charset="-34"/>
                </a:rPr>
                <a:t>ระบบบัญชีกลุ่มออมทรัพย์เพื่อการผลิต</a:t>
              </a:r>
              <a:endParaRPr lang="th-TH" sz="3200">
                <a:solidFill>
                  <a:srgbClr val="FF0000"/>
                </a:solidFill>
                <a:ea typeface="Cordia New" pitchFamily="34" charset="-34"/>
                <a:cs typeface="TH SarabunIT?" charset="-34"/>
              </a:endParaRPr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>
              <a:off x="2590" y="6247"/>
              <a:ext cx="2294" cy="696"/>
            </a:xfrm>
            <a:prstGeom prst="roundRect">
              <a:avLst>
                <a:gd name="adj" fmla="val 16667"/>
              </a:avLst>
            </a:prstGeom>
            <a:solidFill>
              <a:srgbClr val="31849B"/>
            </a:solidFill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th-TH" sz="2400" b="1">
                  <a:solidFill>
                    <a:srgbClr val="FFFF00"/>
                  </a:solidFill>
                  <a:latin typeface="TH SarabunIT?" charset="-34"/>
                  <a:ea typeface="Cordia New" pitchFamily="34" charset="-34"/>
                  <a:cs typeface="TH SarabunIT?" charset="-34"/>
                </a:rPr>
                <a:t>บัญชีหลัก</a:t>
              </a:r>
              <a:endParaRPr lang="th-TH" sz="3600">
                <a:solidFill>
                  <a:srgbClr val="FFFF00"/>
                </a:solidFill>
                <a:ea typeface="Cordia New" pitchFamily="34" charset="-34"/>
                <a:cs typeface="TH SarabunIT?" charset="-34"/>
              </a:endParaRP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1844" y="7196"/>
              <a:ext cx="5084" cy="2297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endParaRPr lang="en-US" sz="1000" dirty="0">
                <a:latin typeface="TH SarabunIT?" charset="-34"/>
                <a:ea typeface="Angsana New" pitchFamily="18" charset="-34"/>
                <a:cs typeface="Cordia New" pitchFamily="34" charset="-34"/>
              </a:endParaRPr>
            </a:p>
            <a:p>
              <a:pPr eaLnBrk="1" hangingPunct="1"/>
              <a:r>
                <a:rPr lang="th-TH" sz="2000" dirty="0">
                  <a:latin typeface="TH SarabunIT?" charset="-34"/>
                  <a:ea typeface="Angsana New" pitchFamily="18" charset="-34"/>
                  <a:cs typeface="TH SarabunIT?" charset="-34"/>
                </a:rPr>
                <a:t> </a:t>
              </a:r>
              <a:r>
                <a:rPr lang="th-TH" sz="1800" b="1" dirty="0">
                  <a:latin typeface="Symbol" pitchFamily="18" charset="2"/>
                  <a:ea typeface="Angsana New" pitchFamily="18" charset="-34"/>
                  <a:cs typeface="TH SarabunIT?" charset="-34"/>
                  <a:hlinkClick r:id="rId3" action="ppaction://hlinkfile"/>
                </a:rPr>
                <a:t>บัญชีเงินสดและเงินฝากธนาคาร (ส.)</a:t>
              </a:r>
              <a:endParaRPr lang="en-US" sz="1800" b="1" dirty="0">
                <a:latin typeface="Symbol" pitchFamily="18" charset="2"/>
                <a:ea typeface="Angsana New" pitchFamily="18" charset="-34"/>
                <a:cs typeface="Cordia New" pitchFamily="34" charset="-34"/>
              </a:endParaRPr>
            </a:p>
            <a:p>
              <a:pPr eaLnBrk="1" hangingPunct="1"/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4" action="ppaction://hlinkfile"/>
                </a:rPr>
                <a:t> </a:t>
              </a:r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3" action="ppaction://hlinkfile"/>
                </a:rPr>
                <a:t>บัญชีรายรับและหนี้สิน (ร.)</a:t>
              </a:r>
              <a:endParaRPr lang="en-US" sz="2000" b="1" dirty="0">
                <a:latin typeface="TH SarabunIT?" charset="-34"/>
                <a:ea typeface="Angsana New" pitchFamily="18" charset="-34"/>
                <a:cs typeface="Cordia New" pitchFamily="34" charset="-34"/>
              </a:endParaRPr>
            </a:p>
            <a:p>
              <a:pPr eaLnBrk="1" hangingPunct="1"/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4" action="ppaction://hlinkfile"/>
                </a:rPr>
                <a:t> </a:t>
              </a:r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3" action="ppaction://hlinkfile"/>
                </a:rPr>
                <a:t>บัญชีรายจ่ายและทรัพย์สิน (จ.)</a:t>
              </a:r>
              <a:endParaRPr lang="th-TH" sz="3600" b="1" dirty="0"/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7779" y="6247"/>
              <a:ext cx="2471" cy="696"/>
            </a:xfrm>
            <a:prstGeom prst="roundRect">
              <a:avLst>
                <a:gd name="adj" fmla="val 16667"/>
              </a:avLst>
            </a:prstGeom>
            <a:solidFill>
              <a:srgbClr val="FABF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th-TH" sz="2400" b="1">
                  <a:latin typeface="TH SarabunIT?" charset="-34"/>
                  <a:ea typeface="Cordia New" pitchFamily="34" charset="-34"/>
                  <a:cs typeface="TH SarabunIT?" charset="-34"/>
                </a:rPr>
                <a:t> บัญชีเสริม</a:t>
              </a:r>
              <a:endParaRPr lang="th-TH" sz="3600">
                <a:ea typeface="Cordia New" pitchFamily="34" charset="-34"/>
                <a:cs typeface="TH SarabunIT?" charset="-34"/>
              </a:endParaRPr>
            </a:p>
          </p:txBody>
        </p:sp>
        <p:sp>
          <p:nvSpPr>
            <p:cNvPr id="23562" name="AutoShape 10"/>
            <p:cNvSpPr>
              <a:spLocks noChangeArrowheads="1"/>
            </p:cNvSpPr>
            <p:nvPr/>
          </p:nvSpPr>
          <p:spPr bwMode="auto">
            <a:xfrm>
              <a:off x="7444" y="7607"/>
              <a:ext cx="4375" cy="267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3" action="ppaction://hlinkfile"/>
                </a:rPr>
                <a:t>ทะเบียนคุมเงินสัจจะสะสม</a:t>
              </a:r>
              <a:endParaRPr lang="en-US" sz="2000" b="1" dirty="0">
                <a:latin typeface="TH SarabunIT?" charset="-34"/>
                <a:ea typeface="Angsana New" pitchFamily="18" charset="-34"/>
                <a:cs typeface="Cordia New" pitchFamily="34" charset="-34"/>
              </a:endParaRPr>
            </a:p>
            <a:p>
              <a:pPr algn="ctr"/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4" action="ppaction://hlinkfile"/>
                </a:rPr>
                <a:t> </a:t>
              </a:r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3" action="ppaction://hlinkfile"/>
                </a:rPr>
                <a:t>ทะเบียนคุมลูกหนี้รายตัว</a:t>
              </a:r>
              <a:endParaRPr lang="en-US" sz="2000" b="1" dirty="0">
                <a:latin typeface="TH SarabunIT?" charset="-34"/>
                <a:ea typeface="Angsana New" pitchFamily="18" charset="-34"/>
                <a:cs typeface="Cordia New" pitchFamily="34" charset="-34"/>
              </a:endParaRPr>
            </a:p>
            <a:p>
              <a:pPr algn="ctr"/>
              <a:r>
                <a:rPr lang="th-TH" sz="1800" b="1" dirty="0">
                  <a:latin typeface="TH SarabunIT?" charset="-34"/>
                  <a:ea typeface="Angsana New" pitchFamily="18" charset="-34"/>
                  <a:cs typeface="TH SarabunIT?" charset="-34"/>
                  <a:hlinkClick r:id="rId3" action="ppaction://hlinkfile"/>
                </a:rPr>
                <a:t>ทะเบียนคุมเงินทุนประเภทต่างๆ </a:t>
              </a:r>
              <a:endParaRPr lang="th-TH" sz="1800" b="1" dirty="0">
                <a:latin typeface="TH SarabunIT?" charset="-34"/>
                <a:ea typeface="Angsana New" pitchFamily="18" charset="-34"/>
                <a:cs typeface="TH SarabunIT?" charset="-34"/>
              </a:endParaRPr>
            </a:p>
            <a:p>
              <a:pPr algn="ctr"/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  <a:hlinkClick r:id="rId3" action="ppaction://hlinkfile"/>
                </a:rPr>
                <a:t>ทะเบียนสมาชิก</a:t>
              </a:r>
              <a:endParaRPr lang="en-US" sz="2000" b="1" dirty="0">
                <a:latin typeface="TH SarabunIT?" charset="-34"/>
                <a:ea typeface="Angsana New" pitchFamily="18" charset="-34"/>
                <a:cs typeface="Cordia New" pitchFamily="34" charset="-34"/>
              </a:endParaRPr>
            </a:p>
            <a:p>
              <a:pPr algn="ctr"/>
              <a:r>
                <a:rPr lang="th-TH" sz="2000" b="1" dirty="0">
                  <a:latin typeface="TH SarabunIT?" charset="-34"/>
                  <a:ea typeface="Angsana New" pitchFamily="18" charset="-34"/>
                  <a:cs typeface="TH SarabunIT?" charset="-34"/>
                </a:rPr>
                <a:t> </a:t>
              </a:r>
              <a:endParaRPr lang="en-US" sz="2000" b="1" dirty="0">
                <a:latin typeface="TH SarabunIT?" charset="-34"/>
                <a:ea typeface="Angsana New" pitchFamily="18" charset="-34"/>
                <a:cs typeface="Cordia New" pitchFamily="34" charset="-34"/>
              </a:endParaRPr>
            </a:p>
            <a:p>
              <a:endParaRPr lang="th-TH" sz="3600" b="1" dirty="0"/>
            </a:p>
          </p:txBody>
        </p:sp>
        <p:sp>
          <p:nvSpPr>
            <p:cNvPr id="23563" name="AutoShape 11"/>
            <p:cNvSpPr>
              <a:spLocks noChangeArrowheads="1"/>
            </p:cNvSpPr>
            <p:nvPr/>
          </p:nvSpPr>
          <p:spPr bwMode="auto">
            <a:xfrm>
              <a:off x="1844" y="9706"/>
              <a:ext cx="5519" cy="139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lvl="2"/>
              <a:r>
                <a:rPr lang="th-TH" sz="2000" b="1">
                  <a:solidFill>
                    <a:srgbClr val="7030A0"/>
                  </a:solidFill>
                  <a:latin typeface="TH SarabunIT?" charset="-34"/>
                  <a:cs typeface="Cordia New" pitchFamily="34" charset="-34"/>
                </a:rPr>
                <a:t>   </a:t>
              </a:r>
              <a:r>
                <a:rPr lang="th-TH" sz="2000" b="1">
                  <a:solidFill>
                    <a:srgbClr val="7030A0"/>
                  </a:solidFill>
                  <a:latin typeface="TH SarabunIT?" charset="-34"/>
                  <a:ea typeface="Cordia New" pitchFamily="34" charset="-34"/>
                  <a:cs typeface="TH SarabunIT?" charset="-34"/>
                </a:rPr>
                <a:t>หลักฐานทางการเงิน</a:t>
              </a:r>
              <a:endParaRPr lang="en-US" sz="2000" b="1">
                <a:solidFill>
                  <a:srgbClr val="7030A0"/>
                </a:solidFill>
                <a:latin typeface="TH SarabunIT?" charset="-34"/>
                <a:cs typeface="Cordia New" pitchFamily="34" charset="-34"/>
              </a:endParaRPr>
            </a:p>
            <a:p>
              <a:pPr algn="ctr"/>
              <a:r>
                <a:rPr lang="th-TH" sz="1800" b="1">
                  <a:solidFill>
                    <a:srgbClr val="7030A0"/>
                  </a:solidFill>
                  <a:latin typeface="TH SarabunIT?" charset="-34"/>
                  <a:cs typeface="TH SarabunIT?" charset="-34"/>
                </a:rPr>
                <a:t>หลักฐานที่จัดทำไว้เป็นหลักฐานทางการบริหาร</a:t>
              </a:r>
              <a:endParaRPr lang="th-TH" sz="3200">
                <a:solidFill>
                  <a:srgbClr val="7030A0"/>
                </a:solidFill>
              </a:endParaRPr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>
              <a:off x="5985" y="5250"/>
              <a:ext cx="1059" cy="458"/>
            </a:xfrm>
            <a:prstGeom prst="downArrow">
              <a:avLst>
                <a:gd name="adj1" fmla="val 50000"/>
                <a:gd name="adj2" fmla="val 25000"/>
              </a:avLst>
            </a:prstGeom>
            <a:gradFill>
              <a:gsLst>
                <a:gs pos="0">
                  <a:schemeClr val="bg2">
                    <a:tint val="78000"/>
                    <a:satMod val="220000"/>
                  </a:schemeClr>
                </a:gs>
                <a:gs pos="100000">
                  <a:schemeClr val="bg2">
                    <a:shade val="35000"/>
                    <a:satMod val="15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23567" name="Line 13"/>
            <p:cNvSpPr>
              <a:spLocks noChangeShapeType="1"/>
            </p:cNvSpPr>
            <p:nvPr/>
          </p:nvSpPr>
          <p:spPr bwMode="auto">
            <a:xfrm flipV="1">
              <a:off x="3772" y="5729"/>
              <a:ext cx="5459" cy="39"/>
            </a:xfrm>
            <a:prstGeom prst="line">
              <a:avLst/>
            </a:prstGeom>
            <a:noFill/>
            <a:ln w="57150" cmpd="dbl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>
              <a:off x="3414" y="6972"/>
              <a:ext cx="750" cy="426"/>
            </a:xfrm>
            <a:prstGeom prst="downArrow">
              <a:avLst>
                <a:gd name="adj1" fmla="val 50000"/>
                <a:gd name="adj2" fmla="val 25000"/>
              </a:avLst>
            </a:prstGeom>
            <a:gradFill>
              <a:gsLst>
                <a:gs pos="0">
                  <a:srgbClr val="FF0000"/>
                </a:gs>
                <a:gs pos="100000">
                  <a:schemeClr val="bg2">
                    <a:shade val="35000"/>
                    <a:satMod val="15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8820" y="6972"/>
              <a:ext cx="750" cy="415"/>
            </a:xfrm>
            <a:prstGeom prst="downArrow">
              <a:avLst>
                <a:gd name="adj1" fmla="val 50000"/>
                <a:gd name="adj2" fmla="val 25000"/>
              </a:avLst>
            </a:prstGeom>
            <a:gradFill>
              <a:gsLst>
                <a:gs pos="0">
                  <a:srgbClr val="FF0000"/>
                </a:gs>
                <a:gs pos="100000">
                  <a:schemeClr val="bg2">
                    <a:shade val="35000"/>
                    <a:satMod val="15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4136" y="11118"/>
              <a:ext cx="750" cy="348"/>
            </a:xfrm>
            <a:prstGeom prst="downArrow">
              <a:avLst>
                <a:gd name="adj1" fmla="val 50000"/>
                <a:gd name="adj2" fmla="val 25000"/>
              </a:avLst>
            </a:prstGeom>
            <a:gradFill>
              <a:gsLst>
                <a:gs pos="0">
                  <a:srgbClr val="FF0000"/>
                </a:gs>
                <a:gs pos="100000">
                  <a:schemeClr val="bg2">
                    <a:shade val="35000"/>
                    <a:satMod val="15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23577" name="AutoShape 17"/>
            <p:cNvSpPr>
              <a:spLocks noChangeArrowheads="1"/>
            </p:cNvSpPr>
            <p:nvPr/>
          </p:nvSpPr>
          <p:spPr bwMode="auto">
            <a:xfrm>
              <a:off x="2014" y="11488"/>
              <a:ext cx="9352" cy="2325"/>
            </a:xfrm>
            <a:prstGeom prst="roundRect">
              <a:avLst>
                <a:gd name="adj" fmla="val 16667"/>
              </a:avLst>
            </a:prstGeom>
            <a:solidFill>
              <a:srgbClr val="D9959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th-TH" sz="2000" dirty="0">
                  <a:solidFill>
                    <a:srgbClr val="002060"/>
                  </a:solidFill>
                  <a:latin typeface="TH SarabunIT?" charset="-34"/>
                  <a:ea typeface="Cordia New" pitchFamily="34" charset="-34"/>
                  <a:cs typeface="TH SarabunIT?" charset="-34"/>
                </a:rPr>
                <a:t>ใบเสร็จรับเงิน </a:t>
              </a:r>
              <a:r>
                <a:rPr lang="th-TH" sz="2000" dirty="0" smtClean="0">
                  <a:solidFill>
                    <a:srgbClr val="002060"/>
                  </a:solidFill>
                  <a:latin typeface="TH SarabunIT?" charset="-34"/>
                  <a:ea typeface="Cordia New" pitchFamily="34" charset="-34"/>
                  <a:cs typeface="TH SarabunIT?" charset="-34"/>
                  <a:hlinkClick r:id="rId5" action="ppaction://hlinkfile"/>
                </a:rPr>
                <a:t>ใบสำคัญ</a:t>
              </a:r>
              <a:r>
                <a:rPr lang="th-TH" sz="2000" dirty="0">
                  <a:solidFill>
                    <a:srgbClr val="002060"/>
                  </a:solidFill>
                  <a:latin typeface="TH SarabunIT?" charset="-34"/>
                  <a:ea typeface="Cordia New" pitchFamily="34" charset="-34"/>
                  <a:cs typeface="TH SarabunIT?" charset="-34"/>
                  <a:hlinkClick r:id="rId5" action="ppaction://hlinkfile"/>
                </a:rPr>
                <a:t>คู่จ่าย </a:t>
              </a:r>
              <a:r>
                <a:rPr lang="th-TH" sz="2000" dirty="0">
                  <a:latin typeface="TH SarabunIT?" charset="-34"/>
                  <a:ea typeface="Cordia New" pitchFamily="34" charset="-34"/>
                  <a:cs typeface="TH SarabunIT?" charset="-34"/>
                </a:rPr>
                <a:t>ใบสำคัญจ่าย </a:t>
              </a:r>
              <a:r>
                <a:rPr lang="th-TH" sz="2000" dirty="0" smtClean="0">
                  <a:latin typeface="TH SarabunIT?" charset="-34"/>
                  <a:ea typeface="Cordia New" pitchFamily="34" charset="-34"/>
                  <a:cs typeface="TH SarabunIT?" charset="-34"/>
                </a:rPr>
                <a:t>สมุด</a:t>
              </a:r>
              <a:r>
                <a:rPr lang="th-TH" sz="2000" dirty="0">
                  <a:latin typeface="TH SarabunIT?" charset="-34"/>
                  <a:ea typeface="Cordia New" pitchFamily="34" charset="-34"/>
                  <a:cs typeface="TH SarabunIT?" charset="-34"/>
                </a:rPr>
                <a:t>คู่</a:t>
              </a:r>
              <a:r>
                <a:rPr lang="th-TH" sz="2000" dirty="0" smtClean="0">
                  <a:latin typeface="TH SarabunIT?" charset="-34"/>
                  <a:ea typeface="Cordia New" pitchFamily="34" charset="-34"/>
                  <a:cs typeface="TH SarabunIT?" charset="-34"/>
                </a:rPr>
                <a:t>ฝากหลักฐาน</a:t>
              </a:r>
              <a:r>
                <a:rPr lang="th-TH" sz="2000" dirty="0">
                  <a:latin typeface="TH SarabunIT?" charset="-34"/>
                  <a:ea typeface="Cordia New" pitchFamily="34" charset="-34"/>
                  <a:cs typeface="TH SarabunIT?" charset="-34"/>
                </a:rPr>
                <a:t>การนำส่งเงินฝากธนาคาร หลักฐานการจ่ายเงิน สลิปการถอนและฝากเงิน </a:t>
              </a:r>
              <a:r>
                <a:rPr lang="th-TH" sz="2000" b="1" dirty="0">
                  <a:solidFill>
                    <a:srgbClr val="002060"/>
                  </a:solidFill>
                  <a:latin typeface="TH SarabunIT?" charset="-34"/>
                  <a:ea typeface="Cordia New" pitchFamily="34" charset="-34"/>
                  <a:cs typeface="TH SarabunIT?" charset="-34"/>
                  <a:hlinkClick r:id="rId6" action="ppaction://hlinkfile"/>
                </a:rPr>
                <a:t>สัญญา</a:t>
              </a:r>
              <a:r>
                <a:rPr lang="th-TH" sz="2000" b="1" dirty="0" smtClean="0">
                  <a:solidFill>
                    <a:srgbClr val="002060"/>
                  </a:solidFill>
                  <a:latin typeface="TH SarabunIT?" charset="-34"/>
                  <a:ea typeface="Cordia New" pitchFamily="34" charset="-34"/>
                  <a:cs typeface="TH SarabunIT?" charset="-34"/>
                  <a:hlinkClick r:id="rId6" action="ppaction://hlinkfile"/>
                </a:rPr>
                <a:t>เงินกู้ฯ </a:t>
              </a:r>
              <a:r>
                <a:rPr lang="th-TH" sz="2000" b="1" dirty="0">
                  <a:solidFill>
                    <a:srgbClr val="002060"/>
                  </a:solidFill>
                  <a:latin typeface="TH SarabunIT?" charset="-34"/>
                  <a:ea typeface="Cordia New" pitchFamily="34" charset="-34"/>
                  <a:cs typeface="TH SarabunIT?" charset="-34"/>
                  <a:hlinkClick r:id="rId7" action="ppaction://hlinkfile"/>
                </a:rPr>
                <a:t>ระเบียบกลุ่มฯ </a:t>
              </a:r>
              <a:r>
                <a:rPr lang="th-TH" sz="2000" dirty="0" smtClean="0">
                  <a:latin typeface="TH SarabunIT?" charset="-34"/>
                  <a:ea typeface="Cordia New" pitchFamily="34" charset="-34"/>
                  <a:cs typeface="TH SarabunIT?" charset="-34"/>
                </a:rPr>
                <a:t>กฎ กติกา มติ</a:t>
              </a:r>
              <a:r>
                <a:rPr lang="th-TH" sz="2000" dirty="0">
                  <a:latin typeface="TH SarabunIT?" charset="-34"/>
                  <a:ea typeface="Cordia New" pitchFamily="34" charset="-34"/>
                  <a:cs typeface="TH SarabunIT?" charset="-34"/>
                </a:rPr>
                <a:t>เวทีประชาคม</a:t>
              </a:r>
              <a:r>
                <a:rPr lang="th-TH" sz="2000" dirty="0" smtClean="0">
                  <a:latin typeface="TH SarabunIT?" charset="-34"/>
                  <a:ea typeface="Cordia New" pitchFamily="34" charset="-34"/>
                  <a:cs typeface="TH SarabunIT?" charset="-34"/>
                </a:rPr>
                <a:t>สมาชิกแนว</a:t>
              </a:r>
              <a:r>
                <a:rPr lang="th-TH" sz="2000" dirty="0">
                  <a:latin typeface="TH SarabunIT?" charset="-34"/>
                  <a:ea typeface="Cordia New" pitchFamily="34" charset="-34"/>
                  <a:cs typeface="TH SarabunIT?" charset="-34"/>
                </a:rPr>
                <a:t>ทางการปฏิบัติ </a:t>
              </a:r>
              <a:r>
                <a:rPr lang="th-TH" sz="2000" dirty="0" smtClean="0">
                  <a:latin typeface="TH SarabunIT?" charset="-34"/>
                  <a:ea typeface="Cordia New" pitchFamily="34" charset="-34"/>
                  <a:cs typeface="TH SarabunIT?" charset="-34"/>
                  <a:hlinkClick r:id="rId8" action="ppaction://hlinkfile"/>
                </a:rPr>
                <a:t>ใบสมัคร </a:t>
              </a:r>
              <a:r>
                <a:rPr lang="th-TH" sz="2000" dirty="0">
                  <a:latin typeface="TH SarabunIT?" charset="-34"/>
                  <a:ea typeface="Cordia New" pitchFamily="34" charset="-34"/>
                  <a:cs typeface="TH SarabunIT?" charset="-34"/>
                </a:rPr>
                <a:t>ฯลฯ</a:t>
              </a:r>
              <a:endParaRPr lang="th-TH" sz="3200" dirty="0">
                <a:ea typeface="Cordia New" pitchFamily="34" charset="-34"/>
                <a:cs typeface="TH SarabunIT?" charset="-34"/>
              </a:endParaRPr>
            </a:p>
          </p:txBody>
        </p:sp>
      </p:grpSp>
      <p:pic>
        <p:nvPicPr>
          <p:cNvPr id="18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7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3016" y="1428736"/>
            <a:ext cx="8036184" cy="108586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72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การลงบัญชีกลุ่มออม</a:t>
            </a:r>
            <a:r>
              <a:rPr lang="th-TH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ทรัพย์ฯ</a:t>
            </a:r>
            <a:endParaRPr lang="th-TH" sz="72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579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1752600" y="2565400"/>
            <a:ext cx="5638800" cy="17780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7200" b="1" dirty="0" smtClean="0">
                <a:solidFill>
                  <a:srgbClr val="FF0000"/>
                </a:solidFill>
                <a:hlinkClick r:id="rId2" action="ppaction://hlinkfile"/>
              </a:rPr>
              <a:t>โจทย์ตัวอย่าง</a:t>
            </a:r>
            <a:endParaRPr lang="th-TH" sz="72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44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0520" y="214290"/>
            <a:ext cx="794388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dirty="0">
                <a:solidFill>
                  <a:srgbClr val="FFC000"/>
                </a:solidFill>
              </a:rPr>
              <a:t/>
            </a:r>
            <a:br>
              <a:rPr lang="th-TH" sz="4800" dirty="0">
                <a:solidFill>
                  <a:srgbClr val="FFC000"/>
                </a:solidFill>
              </a:rPr>
            </a:br>
            <a:r>
              <a:rPr lang="th-TH" sz="4800" dirty="0">
                <a:solidFill>
                  <a:srgbClr val="FFC000"/>
                </a:solidFill>
              </a:rPr>
              <a:t/>
            </a:r>
            <a:br>
              <a:rPr lang="th-TH" sz="4800" dirty="0">
                <a:solidFill>
                  <a:srgbClr val="FFC000"/>
                </a:solidFill>
              </a:rPr>
            </a:br>
            <a:r>
              <a:rPr lang="th-TH" sz="4800" dirty="0">
                <a:solidFill>
                  <a:srgbClr val="FFC000"/>
                </a:solidFill>
              </a:rPr>
              <a:t/>
            </a:r>
            <a:br>
              <a:rPr lang="th-TH" sz="4800" dirty="0">
                <a:solidFill>
                  <a:srgbClr val="FFC000"/>
                </a:solidFill>
              </a:rPr>
            </a:br>
            <a:r>
              <a:rPr lang="th-TH" sz="4800" dirty="0">
                <a:solidFill>
                  <a:srgbClr val="FFC000"/>
                </a:solidFill>
              </a:rPr>
              <a:t>การสรุปผล ฯ และงบแสดงฐานะทางการเงิน</a:t>
            </a:r>
          </a:p>
        </p:txBody>
      </p:sp>
      <p:sp>
        <p:nvSpPr>
          <p:cNvPr id="25603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285750" y="1142999"/>
            <a:ext cx="8248650" cy="5362575"/>
          </a:xfrm>
        </p:spPr>
        <p:txBody>
          <a:bodyPr/>
          <a:lstStyle/>
          <a:p>
            <a:r>
              <a:rPr lang="th-TH" sz="4000" b="1" dirty="0" smtClean="0">
                <a:solidFill>
                  <a:schemeClr val="tx1"/>
                </a:solidFill>
                <a:hlinkClick r:id="rId2" action="ppaction://hlinkfile"/>
              </a:rPr>
              <a:t>งบกำไรขาดทุน  </a:t>
            </a:r>
            <a:r>
              <a:rPr lang="th-TH" sz="3600" dirty="0" smtClean="0">
                <a:solidFill>
                  <a:schemeClr val="tx1"/>
                </a:solidFill>
              </a:rPr>
              <a:t>จัดทำขึ้นเพื่อหากำไรสุทธิประจำปี หรือหากำไรสุทธิของการดำเนินงานในช่วงระยะเวลาใดเวลาหนึ่ง </a:t>
            </a:r>
          </a:p>
          <a:p>
            <a:pPr>
              <a:buFont typeface="Wingdings 2" pitchFamily="18" charset="2"/>
              <a:buNone/>
            </a:pPr>
            <a:r>
              <a:rPr lang="th-TH" sz="3600" dirty="0" smtClean="0">
                <a:solidFill>
                  <a:schemeClr val="tx1"/>
                </a:solidFill>
              </a:rPr>
              <a:t>   รายรับ  - รายจ่าย  ผลต่าง คือ </a:t>
            </a:r>
            <a:r>
              <a:rPr lang="th-TH" sz="4000" dirty="0" smtClean="0">
                <a:solidFill>
                  <a:schemeClr val="tx1"/>
                </a:solidFill>
              </a:rPr>
              <a:t>ผลกำไร </a:t>
            </a:r>
            <a:r>
              <a:rPr lang="th-TH" sz="3600" dirty="0" smtClean="0">
                <a:solidFill>
                  <a:schemeClr val="tx1"/>
                </a:solidFill>
              </a:rPr>
              <a:t>หรือ</a:t>
            </a:r>
            <a:r>
              <a:rPr lang="th-TH" sz="4000" b="1" dirty="0" smtClean="0">
                <a:solidFill>
                  <a:schemeClr val="tx1"/>
                </a:solidFill>
              </a:rPr>
              <a:t>ขาดทุน</a:t>
            </a:r>
            <a:r>
              <a:rPr lang="th-TH" sz="4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th-TH" sz="3600" b="1" dirty="0" smtClean="0">
                <a:solidFill>
                  <a:schemeClr val="tx1"/>
                </a:solidFill>
                <a:hlinkClick r:id="rId2" action="ppaction://hlinkfile"/>
              </a:rPr>
              <a:t>งบดุล  </a:t>
            </a:r>
            <a:r>
              <a:rPr lang="th-TH" sz="3600" dirty="0" smtClean="0">
                <a:solidFill>
                  <a:schemeClr val="tx1"/>
                </a:solidFill>
              </a:rPr>
              <a:t>เป็นงบแสดงฐานะการเงินจัดทำขึ้นเพื่อให้สมาชิกทราบว่าผลการดำเนินงานของกลุ่ม ฯ ในระยะเวลาที่ผ่านมา มีทรัพย์สิน หนี้สินและทุนเป็นอย่างไร  จัดทำ ณ วันสิ้นปี หลังจากการปิดบัญชีประจำปี และจัดทำงบกำไร-ขาดทุนแล้ว หรืออาจจะจัดทำ  ณ วันใดวันหนึ่งก็ได้เมื่อกลุ่มต้องการจะทราบฐานะทางการเงินของกลุ่มก่อนวันสิ้นปีบัญชีก็ได้</a:t>
            </a:r>
            <a:endParaRPr lang="en-US" sz="3600" dirty="0" smtClean="0">
              <a:solidFill>
                <a:schemeClr val="tx1"/>
              </a:solidFill>
              <a:cs typeface="IrisUPC" pitchFamily="34" charset="-34"/>
            </a:endParaRPr>
          </a:p>
          <a:p>
            <a:pPr>
              <a:buFont typeface="Wingdings 2" pitchFamily="18" charset="2"/>
              <a:buNone/>
            </a:pPr>
            <a:endParaRPr lang="th-TH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2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643966" cy="8877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4400" dirty="0">
                <a:solidFill>
                  <a:srgbClr val="FFFF00"/>
                </a:solidFill>
              </a:rPr>
              <a:t>การฝึกทักษะทางการจัดทำบัญชี </a:t>
            </a:r>
            <a:r>
              <a:rPr lang="th-TH" sz="4400" dirty="0" smtClean="0">
                <a:solidFill>
                  <a:srgbClr val="FFFF00"/>
                </a:solidFill>
              </a:rPr>
              <a:t>ขั้นต้น</a:t>
            </a:r>
            <a:r>
              <a:rPr lang="th-TH" sz="4400" dirty="0">
                <a:solidFill>
                  <a:srgbClr val="FFFF00"/>
                </a:solidFill>
              </a:rPr>
              <a:t>ถึงขั้นปลาย</a:t>
            </a:r>
          </a:p>
        </p:txBody>
      </p:sp>
      <p:sp>
        <p:nvSpPr>
          <p:cNvPr id="26627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500062" y="1524000"/>
            <a:ext cx="8491538" cy="4800600"/>
          </a:xfrm>
        </p:spPr>
        <p:txBody>
          <a:bodyPr/>
          <a:lstStyle/>
          <a:p>
            <a:r>
              <a:rPr lang="th-TH" sz="4400" dirty="0" smtClean="0">
                <a:solidFill>
                  <a:schemeClr val="tx1"/>
                </a:solidFill>
              </a:rPr>
              <a:t> โจทย์แบบฝึกหัด</a:t>
            </a:r>
          </a:p>
          <a:p>
            <a:r>
              <a:rPr lang="th-TH" sz="4400" dirty="0" smtClean="0">
                <a:solidFill>
                  <a:schemeClr val="tx1"/>
                </a:solidFill>
              </a:rPr>
              <a:t> แบบฟอร์มบัญชี ส.ร.จ. </a:t>
            </a:r>
          </a:p>
          <a:p>
            <a:r>
              <a:rPr lang="th-TH" sz="4400" dirty="0" smtClean="0">
                <a:solidFill>
                  <a:schemeClr val="tx1"/>
                </a:solidFill>
              </a:rPr>
              <a:t> ทะเบียนคุมทุน </a:t>
            </a:r>
          </a:p>
          <a:p>
            <a:r>
              <a:rPr lang="th-TH" sz="4400" dirty="0" smtClean="0">
                <a:solidFill>
                  <a:schemeClr val="tx1"/>
                </a:solidFill>
              </a:rPr>
              <a:t> งบกำไรขาดทุน และงบดุล</a:t>
            </a:r>
          </a:p>
          <a:p>
            <a:r>
              <a:rPr lang="th-TH" sz="4400" dirty="0" smtClean="0">
                <a:solidFill>
                  <a:schemeClr val="tx1"/>
                </a:solidFill>
              </a:rPr>
              <a:t> คะแนนเต็ม 100 คะแนน</a:t>
            </a:r>
          </a:p>
          <a:p>
            <a:r>
              <a:rPr lang="th-TH" sz="4400" dirty="0" smtClean="0">
                <a:solidFill>
                  <a:schemeClr val="tx1"/>
                </a:solidFill>
              </a:rPr>
              <a:t> กติกา ทำด้วยตนเอง ปรึกษาเพื่อนได้ แต่ไม่ใช่ลอก</a:t>
            </a:r>
          </a:p>
        </p:txBody>
      </p:sp>
    </p:spTree>
    <p:extLst>
      <p:ext uri="{BB962C8B-B14F-4D97-AF65-F5344CB8AC3E}">
        <p14:creationId xmlns:p14="http://schemas.microsoft.com/office/powerpoint/2010/main" xmlns="" val="29170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958042" cy="830600"/>
          </a:xfrm>
        </p:spPr>
        <p:txBody>
          <a:bodyPr/>
          <a:lstStyle/>
          <a:p>
            <a:pPr algn="r">
              <a:defRPr/>
            </a:pPr>
            <a:r>
              <a:rPr lang="th-TH" sz="5400" dirty="0"/>
              <a:t>การจัดสรรผลประโยชน์</a:t>
            </a:r>
          </a:p>
        </p:txBody>
      </p:sp>
      <p:sp>
        <p:nvSpPr>
          <p:cNvPr id="27651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250825" y="838200"/>
            <a:ext cx="8740775" cy="5867400"/>
          </a:xfrm>
        </p:spPr>
        <p:txBody>
          <a:bodyPr/>
          <a:lstStyle/>
          <a:p>
            <a:r>
              <a:rPr lang="th-TH" sz="3600" b="1" dirty="0" smtClean="0"/>
              <a:t> </a:t>
            </a:r>
            <a:r>
              <a:rPr lang="th-TH" sz="3600" b="1" dirty="0" smtClean="0">
                <a:solidFill>
                  <a:schemeClr val="tx1"/>
                </a:solidFill>
              </a:rPr>
              <a:t>ความสำคัญของเงินปันผล </a:t>
            </a:r>
            <a:r>
              <a:rPr lang="th-TH" sz="3600" dirty="0" smtClean="0">
                <a:solidFill>
                  <a:schemeClr val="tx1"/>
                </a:solidFill>
              </a:rPr>
              <a:t>เป็นแหล่งเงินทุนระยะยาวของกลุ่ม ฯ  ถ้าไม่จ่ายเป็นเงินปันผล มีเงินทุนที่จะขยายกิจการเพิ่มขึ้น </a:t>
            </a:r>
            <a:r>
              <a:rPr lang="th-TH" sz="4000" dirty="0" smtClean="0">
                <a:solidFill>
                  <a:schemeClr val="tx1"/>
                </a:solidFill>
              </a:rPr>
              <a:t> </a:t>
            </a:r>
            <a:r>
              <a:rPr lang="th-TH" sz="4000" dirty="0" smtClean="0">
                <a:solidFill>
                  <a:srgbClr val="FF0000"/>
                </a:solidFill>
              </a:rPr>
              <a:t>แต่ถ้ากลุ่ม ฯ จ่ายเงิน</a:t>
            </a:r>
            <a:r>
              <a:rPr lang="th-TH" sz="3600" dirty="0" smtClean="0">
                <a:solidFill>
                  <a:srgbClr val="FF0000"/>
                </a:solidFill>
              </a:rPr>
              <a:t>ปันผล </a:t>
            </a:r>
            <a:r>
              <a:rPr lang="th-TH" sz="3600" dirty="0" smtClean="0">
                <a:solidFill>
                  <a:schemeClr val="tx1"/>
                </a:solidFill>
              </a:rPr>
              <a:t>มีผลทำให้เงินทุนของกลุ่ม ลดลง ถ้ากลุ่มฯ ต้องการขยายกิจการกลุ่ม ฯ จะต้องจัดหาเงินทุนจากแหล่งอื่น เช่น กู้ยืมเงินจากธนาคาร กู้ยืมจากสมาชิก ฯลฯ</a:t>
            </a:r>
          </a:p>
          <a:p>
            <a:r>
              <a:rPr lang="th-TH" sz="3600" dirty="0" smtClean="0">
                <a:solidFill>
                  <a:schemeClr val="tx1"/>
                </a:solidFill>
              </a:rPr>
              <a:t> เป็นแหล่งเพิ่มรายได้ให้แก่สมาชิก จะทำให้สมาชิกมีรายได้เพิ่มขึ้น </a:t>
            </a:r>
          </a:p>
          <a:p>
            <a:r>
              <a:rPr lang="th-TH" sz="3600" dirty="0" smtClean="0">
                <a:solidFill>
                  <a:schemeClr val="tx1"/>
                </a:solidFill>
              </a:rPr>
              <a:t> การจ่ายเงินปันผล ยังเป็นการแสดงให้เห็นว่ากลุ่ม ฯ มีความสามารถในการดำเนินงาน สามารถบริหารงานให้กลุ่ม ฯ มีกำไร สามารถจ่ายเงินปันผล สร้างแรงจูงใจต่อการลงทุน และการขยายตัวการเพิ่มสมาชิกด้วย</a:t>
            </a:r>
            <a:endParaRPr lang="en-US" sz="3600" dirty="0" smtClean="0">
              <a:solidFill>
                <a:schemeClr val="tx1"/>
              </a:solidFill>
              <a:cs typeface="IrisUPC" pitchFamily="34" charset="-34"/>
            </a:endParaRPr>
          </a:p>
          <a:p>
            <a:endParaRPr lang="en-US" sz="3600" dirty="0" smtClean="0">
              <a:cs typeface="IrisUPC" pitchFamily="34" charset="-34"/>
            </a:endParaRPr>
          </a:p>
          <a:p>
            <a:endParaRPr lang="th-TH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1354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4114800" cy="76051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>
              <a:defRPr/>
            </a:pPr>
            <a:r>
              <a:rPr lang="th-TH" sz="4000" dirty="0">
                <a:solidFill>
                  <a:schemeClr val="tx1"/>
                </a:solidFill>
              </a:rPr>
              <a:t>วิธีการคำนวณเงินปันผล</a:t>
            </a:r>
          </a:p>
        </p:txBody>
      </p:sp>
      <p:sp>
        <p:nvSpPr>
          <p:cNvPr id="28675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95288" y="836613"/>
            <a:ext cx="8367712" cy="252095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วิธีที่ 1 สะสมเงินสัจจะ</a:t>
            </a:r>
            <a:r>
              <a:rPr lang="th-TH" dirty="0" smtClean="0">
                <a:solidFill>
                  <a:schemeClr val="tx1"/>
                </a:solidFill>
              </a:rPr>
              <a:t> (แบบธนาคาร)  </a:t>
            </a:r>
            <a:r>
              <a:rPr lang="th-TH" b="1" dirty="0" smtClean="0">
                <a:solidFill>
                  <a:schemeClr val="tx1"/>
                </a:solidFill>
              </a:rPr>
              <a:t>วิธีที่ 1</a:t>
            </a: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th-TH" b="1" dirty="0" smtClean="0">
                <a:solidFill>
                  <a:schemeClr val="tx1"/>
                </a:solidFill>
              </a:rPr>
              <a:t>แบบ ก.</a:t>
            </a:r>
            <a:endParaRPr lang="en-US" dirty="0" smtClean="0">
              <a:solidFill>
                <a:schemeClr val="tx1"/>
              </a:solidFill>
              <a:cs typeface="IrisUPC" pitchFamily="34" charset="-34"/>
            </a:endParaRPr>
          </a:p>
          <a:p>
            <a:pPr>
              <a:buFont typeface="Wingdings 2" pitchFamily="18" charset="2"/>
              <a:buNone/>
            </a:pPr>
            <a:r>
              <a:rPr lang="th-TH" b="1" dirty="0" smtClean="0">
                <a:solidFill>
                  <a:schemeClr val="tx1"/>
                </a:solidFill>
              </a:rPr>
              <a:t>ตัวอย่าง</a:t>
            </a:r>
            <a:r>
              <a:rPr lang="th-TH" dirty="0" smtClean="0">
                <a:solidFill>
                  <a:schemeClr val="tx1"/>
                </a:solidFill>
              </a:rPr>
              <a:t>  </a:t>
            </a:r>
            <a:r>
              <a:rPr lang="th-TH" sz="2800" dirty="0" smtClean="0">
                <a:solidFill>
                  <a:schemeClr val="tx1"/>
                </a:solidFill>
              </a:rPr>
              <a:t>การคำนวณเงินปันผลจ่าย กลุ่มออมทรัพย์ ฯ ตาชีกำหนดให้สมาชิกส่งเงินสัจจะภายในทุกวันที่ 5 ของเดือน  นายเขียวซึ่งเป็นสมาชิกได้ให้สัจจะไว้เดือนละ 70 บาท โดยเริ่มส่งเงินสัจจะในเดือนกันยายน เป็นต้นไป ถ้ากลุ่มจ่ายเงินปันผล   8 </a:t>
            </a:r>
            <a:r>
              <a:rPr lang="en-US" sz="2800" dirty="0" smtClean="0">
                <a:solidFill>
                  <a:schemeClr val="tx1"/>
                </a:solidFill>
                <a:cs typeface="IrisUPC" pitchFamily="34" charset="-34"/>
              </a:rPr>
              <a:t>%  </a:t>
            </a:r>
            <a:r>
              <a:rPr lang="th-TH" sz="2800" b="1" dirty="0" smtClean="0">
                <a:solidFill>
                  <a:schemeClr val="tx1"/>
                </a:solidFill>
              </a:rPr>
              <a:t>คำถาม</a:t>
            </a:r>
            <a:r>
              <a:rPr lang="th-TH" sz="2800" dirty="0" smtClean="0">
                <a:solidFill>
                  <a:schemeClr val="tx1"/>
                </a:solidFill>
              </a:rPr>
              <a:t>  นายเขียวจะได้รับเงินปันผลเท่าใด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cs typeface="IrisUPC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8720495"/>
              </p:ext>
            </p:extLst>
          </p:nvPr>
        </p:nvGraphicFramePr>
        <p:xfrm>
          <a:off x="374650" y="3225234"/>
          <a:ext cx="8610600" cy="2830285"/>
        </p:xfrm>
        <a:graphic>
          <a:graphicData uri="http://schemas.openxmlformats.org/drawingml/2006/table">
            <a:tbl>
              <a:tblPr/>
              <a:tblGrid>
                <a:gridCol w="1738678"/>
                <a:gridCol w="2386166"/>
                <a:gridCol w="1947461"/>
                <a:gridCol w="2538295"/>
              </a:tblGrid>
              <a:tr h="444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latin typeface="Calibri"/>
                          <a:ea typeface="Calibri"/>
                          <a:cs typeface="TH SarabunIT๙"/>
                        </a:rPr>
                        <a:t> วัน / เดือนที่ส่ง</a:t>
                      </a:r>
                      <a:endParaRPr lang="en-US" sz="1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จำนวนเงินที่ส่งแต่ละเดือน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latin typeface="Calibri"/>
                          <a:ea typeface="Calibri"/>
                          <a:cs typeface="TH SarabunIT๙"/>
                        </a:rPr>
                        <a:t>รวมเป็นเงินที่ส่งแล้ว</a:t>
                      </a:r>
                      <a:endParaRPr lang="en-US" sz="1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latin typeface="Calibri"/>
                          <a:ea typeface="Calibri"/>
                          <a:cs typeface="TH SarabunIT๙"/>
                        </a:rPr>
                        <a:t>จำนวนเงินที่มีสิทธิได้รับปันผล</a:t>
                      </a:r>
                      <a:endParaRPr lang="en-US" sz="1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5 ก.ย.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70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70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5 ต.ค.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70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140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100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5 พ.ย.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70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210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200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5 ธ.ค.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70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280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200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รวม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280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>
                          <a:latin typeface="Calibri"/>
                          <a:ea typeface="Calibri"/>
                          <a:cs typeface="TH SarabunIT๙"/>
                        </a:rPr>
                        <a:t>280</a:t>
                      </a:r>
                      <a:endParaRPr lang="en-US" sz="10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1" dirty="0">
                          <a:latin typeface="Calibri"/>
                          <a:ea typeface="Calibri"/>
                          <a:cs typeface="TH SarabunIT๙"/>
                        </a:rPr>
                        <a:t>500</a:t>
                      </a:r>
                      <a:endParaRPr lang="en-US" sz="10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13" name="Rectangle 5"/>
          <p:cNvSpPr>
            <a:spLocks noChangeArrowheads="1"/>
          </p:cNvSpPr>
          <p:nvPr/>
        </p:nvSpPr>
        <p:spPr bwMode="auto">
          <a:xfrm>
            <a:off x="849834" y="6002054"/>
            <a:ext cx="7705725" cy="83026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h-TH" sz="2000" b="1">
                <a:latin typeface="TH SarabunIT๙" pitchFamily="34" charset="-34"/>
              </a:rPr>
              <a:t>นายเขียวจะได้รับเงินปันผล  </a:t>
            </a:r>
            <a:r>
              <a:rPr lang="en-US" sz="2000" b="1">
                <a:latin typeface="TH SarabunIT๙" pitchFamily="34" charset="-34"/>
              </a:rPr>
              <a:t>=  </a:t>
            </a:r>
            <a:r>
              <a:rPr lang="en-US" sz="2000" b="1" u="sng">
                <a:latin typeface="TH SarabunIT๙" pitchFamily="34" charset="-34"/>
              </a:rPr>
              <a:t>500 x 8</a:t>
            </a:r>
            <a:r>
              <a:rPr lang="th-TH" sz="2000" b="1">
                <a:latin typeface="TH SarabunIT๙" pitchFamily="34" charset="-34"/>
              </a:rPr>
              <a:t>  </a:t>
            </a:r>
            <a:r>
              <a:rPr lang="en-US" sz="2000" b="1">
                <a:latin typeface="TH SarabunIT๙" pitchFamily="34" charset="-34"/>
              </a:rPr>
              <a:t>=    3.33   </a:t>
            </a:r>
            <a:r>
              <a:rPr lang="th-TH" sz="2000" b="1">
                <a:latin typeface="TH SarabunIT๙" pitchFamily="34" charset="-34"/>
              </a:rPr>
              <a:t>บาท </a:t>
            </a:r>
            <a:endParaRPr lang="en-US" sz="1000" b="1"/>
          </a:p>
          <a:p>
            <a:pPr eaLnBrk="0" hangingPunct="0"/>
            <a:r>
              <a:rPr lang="th-TH" sz="2000" b="1">
                <a:latin typeface="TH SarabunIT๙" pitchFamily="34" charset="-34"/>
              </a:rPr>
              <a:t>                                                        </a:t>
            </a:r>
            <a:r>
              <a:rPr lang="th-TH" sz="1600" b="1">
                <a:latin typeface="TH SarabunIT๙" pitchFamily="34" charset="-34"/>
              </a:rPr>
              <a:t>100 </a:t>
            </a:r>
            <a:r>
              <a:rPr lang="en-US" sz="1600" b="1">
                <a:latin typeface="TH SarabunIT๙" pitchFamily="34" charset="-34"/>
              </a:rPr>
              <a:t>x 12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20877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048000" y="228600"/>
            <a:ext cx="4572000" cy="571500"/>
          </a:xfrm>
        </p:spPr>
        <p:txBody>
          <a:bodyPr/>
          <a:lstStyle/>
          <a:p>
            <a:r>
              <a:rPr lang="th-TH" sz="4000" b="1" smtClean="0">
                <a:solidFill>
                  <a:schemeClr val="bg1"/>
                </a:solidFill>
              </a:rPr>
              <a:t>วิธีที่ 1</a:t>
            </a:r>
            <a:r>
              <a:rPr lang="th-TH" sz="4000" smtClean="0">
                <a:solidFill>
                  <a:schemeClr val="bg1"/>
                </a:solidFill>
              </a:rPr>
              <a:t> </a:t>
            </a:r>
            <a:r>
              <a:rPr lang="th-TH" sz="4000" b="1" smtClean="0">
                <a:solidFill>
                  <a:schemeClr val="bg1"/>
                </a:solidFill>
              </a:rPr>
              <a:t>แบบ ข.</a:t>
            </a:r>
            <a:endParaRPr lang="en-US" sz="4000" smtClean="0">
              <a:solidFill>
                <a:schemeClr val="bg1"/>
              </a:solidFill>
              <a:cs typeface="IrisUPC" pitchFamily="34" charset="-34"/>
            </a:endParaRPr>
          </a:p>
          <a:p>
            <a:endParaRPr lang="th-TH" sz="4000" smtClean="0">
              <a:solidFill>
                <a:schemeClr val="bg1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6359921"/>
              </p:ext>
            </p:extLst>
          </p:nvPr>
        </p:nvGraphicFramePr>
        <p:xfrm>
          <a:off x="381000" y="1143000"/>
          <a:ext cx="8382000" cy="3397678"/>
        </p:xfrm>
        <a:graphic>
          <a:graphicData uri="http://schemas.openxmlformats.org/drawingml/2006/table">
            <a:tbl>
              <a:tblPr/>
              <a:tblGrid>
                <a:gridCol w="1225550"/>
                <a:gridCol w="1803400"/>
                <a:gridCol w="1314450"/>
                <a:gridCol w="1066800"/>
                <a:gridCol w="914400"/>
                <a:gridCol w="1066800"/>
                <a:gridCol w="990600"/>
              </a:tblGrid>
              <a:tr h="5582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วัน / เดือนที่ส่ง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จำนวนเงินที่ส่งแต่ละเดือน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รวมเป็นเงินที่ส่งแล้ว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จำนวนเงินที่มีสิทธิได้รับปันผล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614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ก.ย.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ต.ค.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พ.ย.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ธ.ค.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 ก.ย.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 ต.ค.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140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 พ.ย.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210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 ธ.ค.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70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280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1" name="Rectangle 1"/>
          <p:cNvSpPr>
            <a:spLocks noChangeArrowheads="1"/>
          </p:cNvSpPr>
          <p:nvPr/>
        </p:nvSpPr>
        <p:spPr bwMode="auto">
          <a:xfrm>
            <a:off x="381000" y="4601291"/>
            <a:ext cx="8305800" cy="193899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800" b="1" dirty="0">
                <a:latin typeface="TH SarabunIT๙" pitchFamily="34" charset="-34"/>
              </a:rPr>
              <a:t>	</a:t>
            </a:r>
            <a:r>
              <a:rPr lang="th-TH" sz="2400" b="1" dirty="0">
                <a:latin typeface="Angsana New" pitchFamily="18" charset="-34"/>
              </a:rPr>
              <a:t>นายเขียวจะได้รับเงินปันผล </a:t>
            </a:r>
            <a:r>
              <a:rPr lang="en-US" sz="2400" b="1" dirty="0">
                <a:latin typeface="Angsana New" pitchFamily="18" charset="-34"/>
              </a:rPr>
              <a:t>=  </a:t>
            </a:r>
            <a:r>
              <a:rPr lang="th-TH" sz="2400" b="1" u="sng" dirty="0">
                <a:latin typeface="Angsana New" pitchFamily="18" charset="-34"/>
              </a:rPr>
              <a:t>(100 </a:t>
            </a:r>
            <a:r>
              <a:rPr lang="en-US" sz="2400" b="1" u="sng" dirty="0">
                <a:latin typeface="Angsana New" pitchFamily="18" charset="-34"/>
              </a:rPr>
              <a:t>x 8 x 3)</a:t>
            </a:r>
            <a:r>
              <a:rPr lang="en-US" sz="2400" b="1" dirty="0">
                <a:latin typeface="Angsana New" pitchFamily="18" charset="-34"/>
              </a:rPr>
              <a:t> + </a:t>
            </a:r>
            <a:r>
              <a:rPr lang="en-US" sz="2400" b="1" u="sng" dirty="0">
                <a:latin typeface="Angsana New" pitchFamily="18" charset="-34"/>
              </a:rPr>
              <a:t>(100 x 8 x 2)</a:t>
            </a:r>
            <a:r>
              <a:rPr lang="en-US" sz="2400" b="1" dirty="0">
                <a:latin typeface="Angsana New" pitchFamily="18" charset="-34"/>
              </a:rPr>
              <a:t> </a:t>
            </a:r>
            <a:endParaRPr lang="en-US" sz="1100" b="1" dirty="0">
              <a:latin typeface="Angsana New" pitchFamily="18" charset="-34"/>
            </a:endParaRPr>
          </a:p>
          <a:p>
            <a:pPr eaLnBrk="0" hangingPunct="0"/>
            <a:r>
              <a:rPr lang="en-US" sz="2400" b="1" dirty="0">
                <a:latin typeface="Angsana New" pitchFamily="18" charset="-34"/>
              </a:rPr>
              <a:t>			              100   12        100    12</a:t>
            </a:r>
            <a:endParaRPr lang="en-US" sz="1100" b="1" dirty="0">
              <a:latin typeface="Angsana New" pitchFamily="18" charset="-34"/>
            </a:endParaRPr>
          </a:p>
          <a:p>
            <a:pPr eaLnBrk="0" hangingPunct="0"/>
            <a:r>
              <a:rPr lang="en-US" sz="2400" b="1" dirty="0">
                <a:latin typeface="Angsana New" pitchFamily="18" charset="-34"/>
              </a:rPr>
              <a:t>				= 2 + </a:t>
            </a:r>
            <a:r>
              <a:rPr lang="en-US" sz="2400" b="1" u="sng" dirty="0">
                <a:latin typeface="Angsana New" pitchFamily="18" charset="-34"/>
              </a:rPr>
              <a:t>4  </a:t>
            </a:r>
            <a:r>
              <a:rPr lang="en-US" sz="2400" b="1" dirty="0">
                <a:latin typeface="Angsana New" pitchFamily="18" charset="-34"/>
              </a:rPr>
              <a:t>	 =    </a:t>
            </a:r>
            <a:r>
              <a:rPr lang="en-US" sz="2400" b="1" u="sng" dirty="0">
                <a:latin typeface="Angsana New" pitchFamily="18" charset="-34"/>
              </a:rPr>
              <a:t>6  +  4 </a:t>
            </a:r>
            <a:r>
              <a:rPr lang="en-US" sz="2400" b="1" dirty="0">
                <a:latin typeface="Angsana New" pitchFamily="18" charset="-34"/>
              </a:rPr>
              <a:t>        =      </a:t>
            </a:r>
            <a:r>
              <a:rPr lang="en-US" sz="2400" b="1" u="sng" dirty="0">
                <a:latin typeface="Angsana New" pitchFamily="18" charset="-34"/>
              </a:rPr>
              <a:t>10</a:t>
            </a:r>
            <a:r>
              <a:rPr lang="en-US" sz="2400" b="1" dirty="0">
                <a:latin typeface="Angsana New" pitchFamily="18" charset="-34"/>
              </a:rPr>
              <a:t>    </a:t>
            </a:r>
            <a:endParaRPr lang="en-US" sz="1100" b="1" dirty="0">
              <a:latin typeface="Angsana New" pitchFamily="18" charset="-34"/>
            </a:endParaRPr>
          </a:p>
          <a:p>
            <a:pPr eaLnBrk="0" hangingPunct="0"/>
            <a:r>
              <a:rPr lang="en-US" sz="2400" b="1" dirty="0">
                <a:latin typeface="Angsana New" pitchFamily="18" charset="-34"/>
              </a:rPr>
              <a:t>                                                              </a:t>
            </a:r>
            <a:r>
              <a:rPr lang="en-US" sz="2400" b="1" dirty="0" smtClean="0">
                <a:latin typeface="Angsana New" pitchFamily="18" charset="-34"/>
              </a:rPr>
              <a:t>                    </a:t>
            </a:r>
            <a:r>
              <a:rPr lang="en-US" sz="2400" b="1" dirty="0">
                <a:latin typeface="Angsana New" pitchFamily="18" charset="-34"/>
              </a:rPr>
              <a:t>3      </a:t>
            </a:r>
            <a:r>
              <a:rPr lang="en-US" sz="2400" b="1" dirty="0" smtClean="0">
                <a:latin typeface="Angsana New" pitchFamily="18" charset="-34"/>
              </a:rPr>
              <a:t>           </a:t>
            </a:r>
            <a:r>
              <a:rPr lang="en-US" sz="2400" b="1" dirty="0">
                <a:latin typeface="Angsana New" pitchFamily="18" charset="-34"/>
              </a:rPr>
              <a:t>3	     </a:t>
            </a:r>
            <a:r>
              <a:rPr lang="en-US" sz="2400" b="1" dirty="0" smtClean="0">
                <a:latin typeface="Angsana New" pitchFamily="18" charset="-34"/>
              </a:rPr>
              <a:t>             </a:t>
            </a:r>
            <a:r>
              <a:rPr lang="en-US" sz="2400" b="1" dirty="0">
                <a:latin typeface="Angsana New" pitchFamily="18" charset="-34"/>
              </a:rPr>
              <a:t>3</a:t>
            </a:r>
            <a:endParaRPr lang="en-US" sz="1100" b="1" dirty="0">
              <a:latin typeface="Angsana New" pitchFamily="18" charset="-34"/>
            </a:endParaRPr>
          </a:p>
          <a:p>
            <a:pPr eaLnBrk="0" hangingPunct="0"/>
            <a:r>
              <a:rPr lang="en-US" sz="2400" b="1" dirty="0">
                <a:latin typeface="Angsana New" pitchFamily="18" charset="-34"/>
              </a:rPr>
              <a:t>					=  3.33  </a:t>
            </a:r>
            <a:r>
              <a:rPr lang="th-TH" sz="2400" b="1" dirty="0">
                <a:latin typeface="Angsana New" pitchFamily="18" charset="-34"/>
              </a:rPr>
              <a:t> บาท</a:t>
            </a:r>
            <a:endParaRPr lang="th-TH" sz="4000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5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ตัวยึดเนื้อหา 5" descr="IMG_0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1200" y="228600"/>
            <a:ext cx="3352800" cy="4920845"/>
          </a:xfrm>
        </p:spPr>
      </p:pic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7" name="ตัวยึดเนื้อหา 5" descr="IMG_0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52400" y="228600"/>
            <a:ext cx="339762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ตัวยึดเนื้อหา 5" descr="IMG_0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19400" y="228600"/>
            <a:ext cx="3429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ตัวยึดเนื้อหา 5" descr="DSCF63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-228600" y="4800600"/>
            <a:ext cx="937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382000" cy="4714875"/>
          </a:xfrm>
        </p:spPr>
        <p:txBody>
          <a:bodyPr/>
          <a:lstStyle/>
          <a:p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วิธีที่ 2</a:t>
            </a: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วิธีถัวเฉลี่ย</a:t>
            </a:r>
            <a:endParaRPr lang="en-US" sz="4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 2" pitchFamily="18" charset="2"/>
              <a:buNone/>
            </a:pP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กลุ่มออมทรัพย์ฯ ตาชี มีกำไรสุทธิเหลือภายหลังจากการจัดสรรตามข้อกำหนดของกลุ่ม ฯ แล้ว  20,000  บาท มีเงินสัจจะที่คำนวณเป็นหุ้นได้ 2,000  หุ้น </a:t>
            </a:r>
          </a:p>
          <a:p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เงินปันผลต่อหุ้น		</a:t>
            </a:r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  </a:t>
            </a:r>
            <a:r>
              <a:rPr lang="en-US" sz="40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20</a:t>
            </a:r>
            <a:r>
              <a:rPr lang="th-TH" sz="40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en-US" sz="4000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000</a:t>
            </a:r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=    10   </a:t>
            </a:r>
            <a:r>
              <a:rPr lang="th-TH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  <a:endParaRPr lang="en-US" sz="4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 2" pitchFamily="18" charset="2"/>
              <a:buNone/>
            </a:pPr>
            <a:r>
              <a:rPr lang="en-US" sz="4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		     </a:t>
            </a:r>
            <a:r>
              <a:rPr lang="en-US" sz="3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54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000</a:t>
            </a:r>
            <a:endParaRPr lang="en-US" sz="4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 2" pitchFamily="18" charset="2"/>
              <a:buNone/>
            </a:pPr>
            <a:endParaRPr lang="th-TH" sz="4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4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0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19400" y="153888"/>
            <a:ext cx="4495800" cy="83671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4400" dirty="0">
                <a:solidFill>
                  <a:srgbClr val="002060"/>
                </a:solidFill>
              </a:rPr>
              <a:t>การคิดเงินเฉลี่ยคืน</a:t>
            </a:r>
          </a:p>
        </p:txBody>
      </p:sp>
      <p:sp>
        <p:nvSpPr>
          <p:cNvPr id="31747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95288" y="1295400"/>
            <a:ext cx="7986712" cy="5029200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cs typeface="IrisUPC" pitchFamily="34" charset="-34"/>
              </a:rPr>
              <a:t>“</a:t>
            </a:r>
            <a:r>
              <a:rPr lang="th-TH" sz="4400" dirty="0" smtClean="0">
                <a:solidFill>
                  <a:schemeClr val="tx1"/>
                </a:solidFill>
              </a:rPr>
              <a:t>เงินเฉลี่ยคืน</a:t>
            </a:r>
            <a:r>
              <a:rPr lang="en-US" sz="4400" dirty="0" smtClean="0">
                <a:solidFill>
                  <a:schemeClr val="tx1"/>
                </a:solidFill>
                <a:cs typeface="IrisUPC" pitchFamily="34" charset="-34"/>
              </a:rPr>
              <a:t>”</a:t>
            </a:r>
            <a:r>
              <a:rPr lang="th-TH" sz="4400" dirty="0" smtClean="0">
                <a:solidFill>
                  <a:schemeClr val="tx1"/>
                </a:solidFill>
              </a:rPr>
              <a:t> จัดได้ว่าเป็นผลประโยชน์ของสมาชิกอีกส่วนหนึ่งที่กลุ่มฯ และกิจกรรมจัดให้มีขึ้น โดยเงินเฉลี่ยคืนจะถูกกำหนดไว้ตามสัดส่วนในการจัดสรรกำไรสุทธิตามข้อบังคับและมติของกลุ่มทั้งนี้เป็นการเฉลี่ยผลประโยชน์ที่กลุ่มและกิจกรรมได้รับจากสมาชิกกลับไปสู่สมาชิกอีกครั้งหนึ่งตามสัดส่วนของการใช้บริการของสมาชิกแต่ละราย</a:t>
            </a:r>
          </a:p>
        </p:txBody>
      </p:sp>
    </p:spTree>
    <p:extLst>
      <p:ext uri="{BB962C8B-B14F-4D97-AF65-F5344CB8AC3E}">
        <p14:creationId xmlns:p14="http://schemas.microsoft.com/office/powerpoint/2010/main" xmlns="" val="36841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4391000" cy="7200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5400" dirty="0">
                <a:solidFill>
                  <a:schemeClr val="tx1"/>
                </a:solidFill>
              </a:rPr>
              <a:t>วิธีคำนวณ</a:t>
            </a:r>
          </a:p>
        </p:txBody>
      </p:sp>
      <p:sp>
        <p:nvSpPr>
          <p:cNvPr id="32771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23850" y="1447800"/>
            <a:ext cx="8667750" cy="5181600"/>
          </a:xfrm>
        </p:spPr>
        <p:txBody>
          <a:bodyPr/>
          <a:lstStyle/>
          <a:p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วิธีคิด  (ใช้หลักบัญญัติไตรยางศ์)</a:t>
            </a:r>
            <a:endParaRPr lang="en-US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 2" pitchFamily="18" charset="2"/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ดอกเบี้ย  2,000 บาท  ได้เงินเฉลี่ยคืน   </a:t>
            </a:r>
            <a:r>
              <a:rPr lang="en-US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 	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500	บาท</a:t>
            </a:r>
            <a:endParaRPr lang="en-US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 2" pitchFamily="18" charset="2"/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ดอกเบี้ย     1  บาท  ได้เงินเฉลี่ยคืน    </a:t>
            </a:r>
            <a:r>
              <a:rPr lang="en-US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   </a:t>
            </a:r>
            <a:r>
              <a:rPr lang="en-US" sz="40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500 </a:t>
            </a:r>
            <a:r>
              <a:rPr lang="th-TH" sz="40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x  1  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บาท                                                                      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			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2,000</a:t>
            </a:r>
            <a:endParaRPr lang="en-US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 2" pitchFamily="18" charset="2"/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			</a:t>
            </a:r>
            <a:r>
              <a:rPr lang="en-US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=	0.25   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</a:p>
          <a:p>
            <a:pPr>
              <a:buFont typeface="Wingdings 2" pitchFamily="18" charset="2"/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ดังนั้น ถ้าจ่ายดอกเบี้ยให้กลุ่ม </a:t>
            </a:r>
            <a:r>
              <a:rPr lang="en-US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100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บาท </a:t>
            </a:r>
          </a:p>
          <a:p>
            <a:pPr>
              <a:buFont typeface="Wingdings 2" pitchFamily="18" charset="2"/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	ได้เฉลี่ยคืน  เท่ากับ </a:t>
            </a:r>
            <a:r>
              <a:rPr lang="en-US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100 x 0.25 = 25 </a:t>
            </a: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บาท </a:t>
            </a:r>
            <a:endParaRPr lang="en-US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8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851104" cy="172819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h-TH" sz="6600" dirty="0">
                <a:solidFill>
                  <a:srgbClr val="002060"/>
                </a:solidFill>
              </a:rPr>
              <a:t>การ</a:t>
            </a:r>
            <a:r>
              <a:rPr lang="th-TH" sz="6000" dirty="0">
                <a:solidFill>
                  <a:srgbClr val="002060"/>
                </a:solidFill>
              </a:rPr>
              <a:t>ตรวจสอบ</a:t>
            </a:r>
            <a:r>
              <a:rPr lang="th-TH" sz="7200" dirty="0">
                <a:solidFill>
                  <a:srgbClr val="002060"/>
                </a:solidFill>
              </a:rPr>
              <a:t>บั</a:t>
            </a:r>
            <a:r>
              <a:rPr lang="th-TH" sz="6600" dirty="0">
                <a:solidFill>
                  <a:srgbClr val="002060"/>
                </a:solidFill>
              </a:rPr>
              <a:t>ญชี</a:t>
            </a:r>
            <a:r>
              <a:rPr lang="th-TH" sz="4800" dirty="0">
                <a:solidFill>
                  <a:srgbClr val="002060"/>
                </a:solidFill>
              </a:rPr>
              <a:t/>
            </a:r>
            <a:br>
              <a:rPr lang="th-TH" sz="4800" dirty="0">
                <a:solidFill>
                  <a:srgbClr val="002060"/>
                </a:solidFill>
              </a:rPr>
            </a:br>
            <a:r>
              <a:rPr lang="th-TH" sz="4800" dirty="0">
                <a:solidFill>
                  <a:srgbClr val="002060"/>
                </a:solidFill>
              </a:rPr>
              <a:t>เทคนิคการตรวจสอบบัญชี</a:t>
            </a:r>
          </a:p>
        </p:txBody>
      </p:sp>
    </p:spTree>
    <p:extLst>
      <p:ext uri="{BB962C8B-B14F-4D97-AF65-F5344CB8AC3E}">
        <p14:creationId xmlns:p14="http://schemas.microsoft.com/office/powerpoint/2010/main" xmlns="" val="15316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260648"/>
            <a:ext cx="7467600" cy="79208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th-TH" sz="4400" dirty="0">
                <a:solidFill>
                  <a:srgbClr val="FF0000"/>
                </a:solidFill>
              </a:rPr>
              <a:t>การตรวจสอบบัญชีกลุ่มออมทรัพย์เพื่อการผลิต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86800" cy="5867399"/>
          </a:xfrm>
        </p:spPr>
        <p:txBody>
          <a:bodyPr/>
          <a:lstStyle/>
          <a:p>
            <a:pPr>
              <a:defRPr/>
            </a:pPr>
            <a:r>
              <a:rPr lang="th-TH" sz="4000" i="1" dirty="0" smtClean="0">
                <a:solidFill>
                  <a:schemeClr val="tx1"/>
                </a:solidFill>
              </a:rPr>
              <a:t>   การตรวจสอบความถูกต้องของยอดเงินคงเหลือ</a:t>
            </a:r>
          </a:p>
          <a:p>
            <a:pPr>
              <a:defRPr/>
            </a:pPr>
            <a:r>
              <a:rPr lang="th-TH" sz="4000" dirty="0" smtClean="0">
                <a:solidFill>
                  <a:schemeClr val="tx1"/>
                </a:solidFill>
              </a:rPr>
              <a:t>การตรวจบัญชีของกลุ่มจะต้องทราบเป็นอันดับแรก ๆ คือ</a:t>
            </a:r>
          </a:p>
          <a:p>
            <a:pPr lvl="1">
              <a:defRPr/>
            </a:pPr>
            <a:r>
              <a:rPr lang="th-TH" sz="3200" dirty="0" smtClean="0"/>
              <a:t>ระบบการบัญชีที่กลุ่มใช้ </a:t>
            </a:r>
          </a:p>
          <a:p>
            <a:pPr lvl="1">
              <a:defRPr/>
            </a:pPr>
            <a:r>
              <a:rPr lang="th-TH" sz="3200" dirty="0" smtClean="0"/>
              <a:t>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การวางรูปแบบบัญชีของกลุ่ม</a:t>
            </a:r>
          </a:p>
          <a:p>
            <a:pPr lvl="1"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สมุดบัญชีที่จัดทำขึ้น</a:t>
            </a:r>
          </a:p>
          <a:p>
            <a:pPr lvl="1">
              <a:defRPr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การสรุปรายการเบื้องต้นเพื่อการลงบัญชี</a:t>
            </a:r>
          </a:p>
          <a:p>
            <a:pPr>
              <a:defRPr/>
            </a:pPr>
            <a:r>
              <a:rPr lang="th-TH" sz="4000" dirty="0" smtClean="0">
                <a:solidFill>
                  <a:schemeClr val="tx1"/>
                </a:solidFill>
              </a:rPr>
              <a:t> </a:t>
            </a:r>
            <a:r>
              <a:rPr lang="th-TH" sz="3600" dirty="0" smtClean="0">
                <a:solidFill>
                  <a:schemeClr val="tx1"/>
                </a:solidFill>
              </a:rPr>
              <a:t>สิ่งที่ต้องตรวจสอบต่อไป คือ การทำงบกำไร </a:t>
            </a:r>
            <a:r>
              <a:rPr lang="en-US" sz="3600" dirty="0" smtClean="0">
                <a:solidFill>
                  <a:schemeClr val="tx1"/>
                </a:solidFill>
              </a:rPr>
              <a:t>–</a:t>
            </a:r>
            <a:r>
              <a:rPr lang="th-TH" sz="3600" dirty="0" smtClean="0">
                <a:solidFill>
                  <a:schemeClr val="tx1"/>
                </a:solidFill>
              </a:rPr>
              <a:t> ขาดทุน</a:t>
            </a:r>
          </a:p>
          <a:p>
            <a:pPr>
              <a:buFont typeface="Wingdings 2" pitchFamily="18" charset="2"/>
              <a:buNone/>
              <a:defRPr/>
            </a:pPr>
            <a:r>
              <a:rPr lang="th-TH" sz="3600" dirty="0" smtClean="0">
                <a:solidFill>
                  <a:schemeClr val="tx1"/>
                </a:solidFill>
              </a:rPr>
              <a:t>	</a:t>
            </a:r>
            <a:r>
              <a:rPr lang="th-TH" dirty="0" smtClean="0">
                <a:solidFill>
                  <a:schemeClr val="tx1"/>
                </a:solidFill>
              </a:rPr>
              <a:t> </a:t>
            </a:r>
            <a:r>
              <a:rPr lang="th-TH" sz="2800" dirty="0" smtClean="0">
                <a:solidFill>
                  <a:schemeClr val="tx1"/>
                </a:solidFill>
              </a:rPr>
              <a:t>การเก็บยอดจำนวนเงิน การคำนวณตัวเลขจำนวนเงินในแต่ละบัญชีการนำผลต่างไปดำเนินการต่องบดุล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sz="4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9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382000" cy="4984750"/>
          </a:xfrm>
        </p:spPr>
        <p:txBody>
          <a:bodyPr/>
          <a:lstStyle/>
          <a:p>
            <a:pPr>
              <a:defRPr/>
            </a:pPr>
            <a:r>
              <a:rPr lang="th-TH" sz="4400" dirty="0" smtClean="0">
                <a:solidFill>
                  <a:schemeClr val="tx1"/>
                </a:solidFill>
              </a:rPr>
              <a:t>ตรวจสอบงบดุล  </a:t>
            </a:r>
            <a:r>
              <a:rPr lang="th-TH" sz="4400" b="1" dirty="0" smtClean="0">
                <a:solidFill>
                  <a:schemeClr val="tx1"/>
                </a:solidFill>
              </a:rPr>
              <a:t>ทรัพย์สิน  </a:t>
            </a:r>
            <a:r>
              <a:rPr lang="en-US" sz="4400" b="1" dirty="0" smtClean="0">
                <a:solidFill>
                  <a:schemeClr val="tx1"/>
                </a:solidFill>
                <a:cs typeface="IrisUPC" pitchFamily="34" charset="-34"/>
              </a:rPr>
              <a:t>= </a:t>
            </a:r>
            <a:r>
              <a:rPr lang="th-TH" sz="4400" b="1" dirty="0" smtClean="0">
                <a:solidFill>
                  <a:schemeClr val="tx1"/>
                </a:solidFill>
              </a:rPr>
              <a:t>หนี้สิน  +  ทุน</a:t>
            </a:r>
          </a:p>
          <a:p>
            <a:pPr>
              <a:defRPr/>
            </a:pPr>
            <a:r>
              <a:rPr lang="th-TH" sz="4400" b="1" dirty="0" smtClean="0">
                <a:solidFill>
                  <a:schemeClr val="tx1"/>
                </a:solidFill>
              </a:rPr>
              <a:t>การแก้ไขเมื่องบดุลไม่เท่ากัน (ไม่ลงตัว) </a:t>
            </a:r>
            <a:r>
              <a:rPr lang="th-TH" sz="4400" dirty="0" smtClean="0">
                <a:solidFill>
                  <a:schemeClr val="tx1"/>
                </a:solidFill>
              </a:rPr>
              <a:t>สาเหตุ</a:t>
            </a:r>
          </a:p>
          <a:p>
            <a:pPr lvl="1">
              <a:defRPr/>
            </a:pPr>
            <a:r>
              <a:rPr lang="th-TH" sz="4000" dirty="0" smtClean="0"/>
              <a:t>ความผิดพลาดเพราะบันทึกรายการทางการเงินผิดบัญชี</a:t>
            </a:r>
            <a:endParaRPr lang="en-US" sz="2400" dirty="0" smtClean="0">
              <a:cs typeface="IrisUPC" pitchFamily="34" charset="-34"/>
            </a:endParaRPr>
          </a:p>
          <a:p>
            <a:pPr lvl="1">
              <a:defRPr/>
            </a:pPr>
            <a:r>
              <a:rPr lang="th-TH" sz="4000" dirty="0" smtClean="0"/>
              <a:t>ความผิดพลาดเพราะบวกหรือลบตัวเลขจำนวนเงินผิด</a:t>
            </a:r>
          </a:p>
          <a:p>
            <a:pPr lvl="1">
              <a:defRPr/>
            </a:pPr>
            <a:endParaRPr lang="en-US" sz="2400" dirty="0" smtClean="0">
              <a:cs typeface="IrisUPC" pitchFamily="34" charset="-34"/>
            </a:endParaRPr>
          </a:p>
          <a:p>
            <a:pPr lvl="1">
              <a:buFont typeface="Wingdings 2" pitchFamily="18" charset="2"/>
              <a:buNone/>
              <a:defRPr/>
            </a:pPr>
            <a:endParaRPr lang="en-US" sz="4000" dirty="0" smtClean="0">
              <a:cs typeface="IrisUPC" pitchFamily="34" charset="-34"/>
            </a:endParaRPr>
          </a:p>
          <a:p>
            <a:pPr>
              <a:defRPr/>
            </a:pPr>
            <a:endParaRPr lang="th-TH" sz="4400" dirty="0" smtClean="0">
              <a:solidFill>
                <a:schemeClr val="tx1"/>
              </a:solidFill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505200" y="4953000"/>
            <a:ext cx="1871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5400" b="1" dirty="0">
                <a:hlinkClick r:id="rId2" action="ppaction://hlinkfile"/>
              </a:rPr>
              <a:t>เอกสาร</a:t>
            </a:r>
            <a:r>
              <a:rPr lang="th-TH" sz="4000" dirty="0">
                <a:hlinkClick r:id="rId2" action="ppaction://hlinkfile"/>
              </a:rPr>
              <a:t> </a:t>
            </a:r>
            <a:endParaRPr lang="th-TH" sz="4000" dirty="0"/>
          </a:p>
        </p:txBody>
      </p:sp>
      <p:pic>
        <p:nvPicPr>
          <p:cNvPr id="4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611188" y="1125538"/>
            <a:ext cx="7705725" cy="4370387"/>
          </a:xfrm>
        </p:spPr>
        <p:txBody>
          <a:bodyPr/>
          <a:lstStyle/>
          <a:p>
            <a:pPr>
              <a:defRPr/>
            </a:pPr>
            <a:r>
              <a:rPr lang="th-TH" sz="7200" b="1" dirty="0" smtClean="0">
                <a:solidFill>
                  <a:srgbClr val="002060"/>
                </a:solidFill>
              </a:rPr>
              <a:t>ท่านถาม เราตอบ </a:t>
            </a:r>
          </a:p>
          <a:p>
            <a:pPr>
              <a:defRPr/>
            </a:pPr>
            <a:r>
              <a:rPr lang="th-TH" sz="7200" b="1" dirty="0" smtClean="0">
                <a:solidFill>
                  <a:srgbClr val="C00000"/>
                </a:solidFill>
              </a:rPr>
              <a:t>แลกเปลี่ยนประสบการณ์ </a:t>
            </a:r>
          </a:p>
          <a:p>
            <a:pPr>
              <a:defRPr/>
            </a:pPr>
            <a:r>
              <a:rPr lang="th-TH" sz="7200" b="1" dirty="0" smtClean="0">
                <a:solidFill>
                  <a:schemeClr val="bg2">
                    <a:lumMod val="10000"/>
                  </a:schemeClr>
                </a:solidFill>
              </a:rPr>
              <a:t>แนวคิดใหม่ๆ เล่าสู่กันฟัง</a:t>
            </a:r>
          </a:p>
          <a:p>
            <a:pPr>
              <a:buFont typeface="Wingdings 2" pitchFamily="18" charset="2"/>
              <a:buNone/>
              <a:defRPr/>
            </a:pPr>
            <a:endParaRPr lang="th-TH" sz="7200" dirty="0"/>
          </a:p>
        </p:txBody>
      </p:sp>
      <p:pic>
        <p:nvPicPr>
          <p:cNvPr id="3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46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762269" y="1003688"/>
            <a:ext cx="8000730" cy="5467323"/>
            <a:chOff x="940" y="909"/>
            <a:chExt cx="3927" cy="3267"/>
          </a:xfrm>
        </p:grpSpPr>
        <p:sp>
          <p:nvSpPr>
            <p:cNvPr id="100356" name="Oval 4"/>
            <p:cNvSpPr>
              <a:spLocks noChangeArrowheads="1"/>
            </p:cNvSpPr>
            <p:nvPr/>
          </p:nvSpPr>
          <p:spPr bwMode="auto">
            <a:xfrm>
              <a:off x="3512" y="1452"/>
              <a:ext cx="472" cy="13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pitchFamily="34" charset="0"/>
              </a:endParaRPr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auto">
            <a:xfrm>
              <a:off x="2688" y="2477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pitchFamily="34" charset="0"/>
              </a:endParaRPr>
            </a:p>
          </p:txBody>
        </p:sp>
        <p:sp>
          <p:nvSpPr>
            <p:cNvPr id="100358" name="Oval 6"/>
            <p:cNvSpPr>
              <a:spLocks noChangeArrowheads="1"/>
            </p:cNvSpPr>
            <p:nvPr/>
          </p:nvSpPr>
          <p:spPr bwMode="auto">
            <a:xfrm>
              <a:off x="3360" y="3758"/>
              <a:ext cx="1507" cy="41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pitchFamily="34" charset="0"/>
              </a:endParaRPr>
            </a:p>
          </p:txBody>
        </p:sp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>
              <a:off x="1200" y="2880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pitchFamily="34" charset="0"/>
              </a:endParaRPr>
            </a:p>
          </p:txBody>
        </p:sp>
        <p:sp>
          <p:nvSpPr>
            <p:cNvPr id="100360" name="Rectangle 8"/>
            <p:cNvSpPr>
              <a:spLocks noChangeArrowheads="1"/>
            </p:cNvSpPr>
            <p:nvPr/>
          </p:nvSpPr>
          <p:spPr bwMode="gray">
            <a:xfrm rot="13770025">
              <a:off x="3239" y="2447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gray">
            <a:xfrm rot="-743917">
              <a:off x="1986" y="2162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0362" name="Group 10"/>
            <p:cNvGrpSpPr>
              <a:grpSpLocks/>
            </p:cNvGrpSpPr>
            <p:nvPr/>
          </p:nvGrpSpPr>
          <p:grpSpPr bwMode="auto">
            <a:xfrm>
              <a:off x="2577" y="1327"/>
              <a:ext cx="1014" cy="1169"/>
              <a:chOff x="2433" y="1234"/>
              <a:chExt cx="1014" cy="1169"/>
            </a:xfrm>
          </p:grpSpPr>
          <p:sp>
            <p:nvSpPr>
              <p:cNvPr id="100363" name="Rectangle 11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969696">
                      <a:gamma/>
                      <a:shade val="46275"/>
                      <a:invGamma/>
                    </a:srgbClr>
                  </a:gs>
                  <a:gs pos="50000">
                    <a:srgbClr val="969696"/>
                  </a:gs>
                  <a:gs pos="100000">
                    <a:srgbClr val="96969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364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100365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66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0369" name="Group 17"/>
            <p:cNvGrpSpPr>
              <a:grpSpLocks/>
            </p:cNvGrpSpPr>
            <p:nvPr/>
          </p:nvGrpSpPr>
          <p:grpSpPr bwMode="auto">
            <a:xfrm>
              <a:off x="3422" y="909"/>
              <a:ext cx="595" cy="543"/>
              <a:chOff x="1879" y="1920"/>
              <a:chExt cx="1816" cy="1680"/>
            </a:xfrm>
          </p:grpSpPr>
          <p:sp>
            <p:nvSpPr>
              <p:cNvPr id="100370" name="Oval 18"/>
              <p:cNvSpPr>
                <a:spLocks noChangeArrowheads="1"/>
              </p:cNvSpPr>
              <p:nvPr/>
            </p:nvSpPr>
            <p:spPr bwMode="gray">
              <a:xfrm>
                <a:off x="1879" y="1920"/>
                <a:ext cx="1816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1" name="Freeform 19"/>
              <p:cNvSpPr>
                <a:spLocks/>
              </p:cNvSpPr>
              <p:nvPr/>
            </p:nvSpPr>
            <p:spPr bwMode="gray">
              <a:xfrm>
                <a:off x="2102" y="1948"/>
                <a:ext cx="1402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373" name="Group 21"/>
            <p:cNvGrpSpPr>
              <a:grpSpLocks/>
            </p:cNvGrpSpPr>
            <p:nvPr/>
          </p:nvGrpSpPr>
          <p:grpSpPr bwMode="auto">
            <a:xfrm>
              <a:off x="940" y="1744"/>
              <a:ext cx="1344" cy="1128"/>
              <a:chOff x="796" y="1651"/>
              <a:chExt cx="1344" cy="1128"/>
            </a:xfrm>
          </p:grpSpPr>
          <p:grpSp>
            <p:nvGrpSpPr>
              <p:cNvPr id="100374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100375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376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377" name="Text Box 25"/>
              <p:cNvSpPr txBox="1">
                <a:spLocks noChangeArrowheads="1"/>
              </p:cNvSpPr>
              <p:nvPr/>
            </p:nvSpPr>
            <p:spPr bwMode="gray">
              <a:xfrm>
                <a:off x="796" y="2040"/>
                <a:ext cx="134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/>
                <a:r>
                  <a:rPr lang="th-TH" sz="3600" dirty="0" smtClean="0"/>
                  <a:t>เครือข่ายตำบล</a:t>
                </a:r>
                <a:endParaRPr lang="th-TH" sz="3600" dirty="0"/>
              </a:p>
            </p:txBody>
          </p:sp>
        </p:grpSp>
        <p:grpSp>
          <p:nvGrpSpPr>
            <p:cNvPr id="100379" name="Group 27"/>
            <p:cNvGrpSpPr>
              <a:grpSpLocks/>
            </p:cNvGrpSpPr>
            <p:nvPr/>
          </p:nvGrpSpPr>
          <p:grpSpPr bwMode="auto">
            <a:xfrm>
              <a:off x="3422" y="2538"/>
              <a:ext cx="1268" cy="1253"/>
              <a:chOff x="2016" y="1920"/>
              <a:chExt cx="1680" cy="1680"/>
            </a:xfrm>
          </p:grpSpPr>
          <p:sp>
            <p:nvSpPr>
              <p:cNvPr id="100380" name="Oval 2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451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1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149181" y="4207852"/>
            <a:ext cx="27662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600" b="1" dirty="0">
                <a:solidFill>
                  <a:srgbClr val="FF0000"/>
                </a:solidFill>
              </a:rPr>
              <a:t>เครือข่ายอำเภอ /  </a:t>
            </a:r>
          </a:p>
          <a:p>
            <a:pPr eaLnBrk="1" hangingPunct="1"/>
            <a:r>
              <a:rPr lang="th-TH" sz="3600" b="1" dirty="0">
                <a:solidFill>
                  <a:srgbClr val="FF0000"/>
                </a:solidFill>
              </a:rPr>
              <a:t>ที่ปรึกษา / เจ้าหน้าที่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gray">
          <a:xfrm>
            <a:off x="4170621" y="2248261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th-TH" sz="3600" dirty="0" smtClean="0">
                <a:solidFill>
                  <a:srgbClr val="FF0000"/>
                </a:solidFill>
              </a:rPr>
              <a:t>เครือข่ายตำบล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gray">
          <a:xfrm>
            <a:off x="6111844" y="1310526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th-TH" sz="3600" dirty="0" smtClean="0"/>
              <a:t>เครือข่ายตำบล</a:t>
            </a:r>
            <a:endParaRPr lang="th-TH" sz="36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395016" y="4189287"/>
            <a:ext cx="2146218" cy="1266440"/>
            <a:chOff x="4627689" y="246"/>
            <a:chExt cx="1899661" cy="1266440"/>
          </a:xfrm>
        </p:grpSpPr>
        <p:sp>
          <p:nvSpPr>
            <p:cNvPr id="37" name="Rectangle 36"/>
            <p:cNvSpPr/>
            <p:nvPr/>
          </p:nvSpPr>
          <p:spPr>
            <a:xfrm>
              <a:off x="4627689" y="246"/>
              <a:ext cx="1899661" cy="12664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4627689" y="246"/>
              <a:ext cx="1899661" cy="126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3200" b="1" kern="1200" dirty="0" smtClean="0"/>
                <a:t>กรรมการคนเก่ง</a:t>
              </a:r>
              <a:endParaRPr lang="th-TH" sz="3200" b="1" kern="1200" dirty="0"/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3200" b="1" kern="1200" dirty="0" smtClean="0"/>
                <a:t>กรรมการคนเก่ง</a:t>
              </a:r>
              <a:endParaRPr lang="th-TH" sz="3200" b="1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26041" y="2358124"/>
            <a:ext cx="2460759" cy="1031030"/>
            <a:chOff x="4627689" y="246"/>
            <a:chExt cx="1899661" cy="1266440"/>
          </a:xfrm>
        </p:grpSpPr>
        <p:sp>
          <p:nvSpPr>
            <p:cNvPr id="40" name="Rectangle 39"/>
            <p:cNvSpPr/>
            <p:nvPr/>
          </p:nvSpPr>
          <p:spPr>
            <a:xfrm>
              <a:off x="4627689" y="246"/>
              <a:ext cx="1899661" cy="12664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4627689" y="246"/>
              <a:ext cx="1899661" cy="1266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3200" b="1" kern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กรรมการคนเก่ง</a:t>
              </a:r>
              <a:endParaRPr lang="th-TH" sz="3200" b="1" kern="12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h-TH" sz="3200" b="1" kern="12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กรรมการคนเก่ง</a:t>
              </a:r>
              <a:endParaRPr lang="th-TH" sz="3200" b="1" kern="12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2" name="ชื่อเรื่อง 1"/>
          <p:cNvSpPr txBox="1">
            <a:spLocks/>
          </p:cNvSpPr>
          <p:nvPr/>
        </p:nvSpPr>
        <p:spPr bwMode="white">
          <a:xfrm>
            <a:off x="1371600" y="152400"/>
            <a:ext cx="6858000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th-TH" sz="6000" dirty="0" smtClean="0">
                <a:solidFill>
                  <a:srgbClr val="FF0000"/>
                </a:solidFill>
              </a:rPr>
              <a:t>การสร้างเครือข่ายการตรวจสอบ</a:t>
            </a:r>
            <a:endParaRPr lang="th-TH" sz="6000" dirty="0">
              <a:solidFill>
                <a:srgbClr val="FF0000"/>
              </a:solidFill>
            </a:endParaRPr>
          </a:p>
        </p:txBody>
      </p:sp>
      <p:pic>
        <p:nvPicPr>
          <p:cNvPr id="44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4"/>
          <p:cNvSpPr>
            <a:spLocks noChangeArrowheads="1"/>
          </p:cNvSpPr>
          <p:nvPr/>
        </p:nvSpPr>
        <p:spPr bwMode="auto">
          <a:xfrm>
            <a:off x="179388" y="333375"/>
            <a:ext cx="8964612" cy="571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57150" cmpd="thickThin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700" b="1">
                <a:latin typeface="Angsana New" pitchFamily="18" charset="-34"/>
              </a:rPr>
              <a:t>Road Map</a:t>
            </a:r>
            <a:r>
              <a:rPr lang="th-TH" sz="2700" b="1">
                <a:latin typeface="Angsana New" pitchFamily="18" charset="-34"/>
              </a:rPr>
              <a:t>  สร้างเครือข่ายพัฒนาผู้นำชุมชน </a:t>
            </a:r>
            <a:r>
              <a:rPr lang="en-US" sz="2700" b="1">
                <a:latin typeface="Angsana New" pitchFamily="18" charset="-34"/>
              </a:rPr>
              <a:t>: </a:t>
            </a:r>
            <a:r>
              <a:rPr lang="th-TH" sz="2700" b="1">
                <a:latin typeface="Angsana New" pitchFamily="18" charset="-34"/>
              </a:rPr>
              <a:t>ทุนชุมชนย่างก้าว เศรษฐกิจชุมชนก้าวเดิน</a:t>
            </a:r>
            <a:endParaRPr lang="th-TH" sz="2700" b="1"/>
          </a:p>
        </p:txBody>
      </p:sp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107950" y="1484313"/>
            <a:ext cx="1655763" cy="3313112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1800" b="1">
                <a:latin typeface="Angsana New" pitchFamily="18" charset="-34"/>
              </a:rPr>
              <a:t>จัดทำ</a:t>
            </a:r>
          </a:p>
          <a:p>
            <a:pPr algn="ctr"/>
            <a:r>
              <a:rPr lang="th-TH" sz="1800" b="1">
                <a:latin typeface="Angsana New" pitchFamily="18" charset="-34"/>
              </a:rPr>
              <a:t>โครงการ</a:t>
            </a:r>
            <a:endParaRPr lang="en-US" sz="1800" b="1">
              <a:latin typeface="Angsana New" pitchFamily="18" charset="-34"/>
            </a:endParaRPr>
          </a:p>
          <a:p>
            <a:pPr algn="ctr"/>
            <a:r>
              <a:rPr lang="th-TH" sz="1800" b="1">
                <a:latin typeface="Angsana New" pitchFamily="18" charset="-34"/>
              </a:rPr>
              <a:t>ประชาสัมพันธ์</a:t>
            </a:r>
          </a:p>
          <a:p>
            <a:pPr algn="ctr"/>
            <a:r>
              <a:rPr lang="th-TH" sz="1800" b="1">
                <a:latin typeface="Angsana New" pitchFamily="18" charset="-34"/>
              </a:rPr>
              <a:t>สร้างความตระหนัก</a:t>
            </a:r>
          </a:p>
          <a:p>
            <a:pPr algn="ctr"/>
            <a:r>
              <a:rPr lang="th-TH" sz="1800" b="1">
                <a:latin typeface="Angsana New" pitchFamily="18" charset="-34"/>
              </a:rPr>
              <a:t>ความเข้าใจ</a:t>
            </a:r>
          </a:p>
          <a:p>
            <a:pPr algn="ctr"/>
            <a:r>
              <a:rPr lang="th-TH" sz="1800" b="1">
                <a:latin typeface="Angsana New" pitchFamily="18" charset="-34"/>
              </a:rPr>
              <a:t>หาแนวร่วม</a:t>
            </a:r>
          </a:p>
          <a:p>
            <a:pPr algn="ctr"/>
            <a:r>
              <a:rPr lang="th-TH" sz="1800" b="1">
                <a:latin typeface="Angsana New" pitchFamily="18" charset="-34"/>
              </a:rPr>
              <a:t>แก้ปัญหาเดิม</a:t>
            </a:r>
            <a:endParaRPr lang="th-TH" sz="1800"/>
          </a:p>
        </p:txBody>
      </p:sp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1979613" y="1268413"/>
            <a:ext cx="863600" cy="3744912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คัด</a:t>
            </a:r>
            <a:endParaRPr lang="en-US" sz="1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เลือก</a:t>
            </a:r>
            <a:endParaRPr lang="en-US" sz="1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ผู้นำ</a:t>
            </a:r>
          </a:p>
          <a:p>
            <a:pPr algn="ctr"/>
            <a:r>
              <a:rPr lang="th-TH" sz="1800" b="1" dirty="0">
                <a:latin typeface="Angsana New" pitchFamily="18" charset="-34"/>
              </a:rPr>
              <a:t>คน</a:t>
            </a:r>
            <a:endParaRPr lang="en-US" sz="1800" b="1" dirty="0">
              <a:latin typeface="Angsana New" pitchFamily="18" charset="-34"/>
            </a:endParaRPr>
          </a:p>
          <a:p>
            <a:pPr algn="ctr"/>
            <a:r>
              <a:rPr lang="th-TH" sz="1400" b="1" dirty="0">
                <a:latin typeface="Angsana New" pitchFamily="18" charset="-34"/>
              </a:rPr>
              <a:t>เก่ง</a:t>
            </a:r>
            <a:endParaRPr lang="th-TH" sz="1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แนวร่วม</a:t>
            </a:r>
            <a:endParaRPr lang="en-US" sz="1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กลุ่มออมทรัพย์ฯ</a:t>
            </a:r>
            <a:endParaRPr lang="en-US" sz="1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ละ</a:t>
            </a:r>
            <a:endParaRPr lang="en-US" sz="1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2</a:t>
            </a:r>
            <a:r>
              <a:rPr lang="en-US" sz="1800" b="1" dirty="0">
                <a:latin typeface="Angsana New" pitchFamily="18" charset="-34"/>
              </a:rPr>
              <a:t> –</a:t>
            </a:r>
            <a:r>
              <a:rPr lang="en-US" sz="2800" b="1" dirty="0">
                <a:latin typeface="Angsana New" pitchFamily="18" charset="-34"/>
              </a:rPr>
              <a:t> 3</a:t>
            </a:r>
            <a:endParaRPr lang="th-TH" sz="2800" b="1" dirty="0">
              <a:latin typeface="Angsana New" pitchFamily="18" charset="-34"/>
            </a:endParaRPr>
          </a:p>
          <a:p>
            <a:pPr algn="ctr"/>
            <a:r>
              <a:rPr lang="th-TH" sz="1800" b="1" dirty="0">
                <a:latin typeface="Angsana New" pitchFamily="18" charset="-34"/>
              </a:rPr>
              <a:t>คน</a:t>
            </a:r>
            <a:endParaRPr lang="th-TH" sz="1800" dirty="0"/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3132138" y="1341438"/>
            <a:ext cx="2887662" cy="16033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b="1">
                <a:latin typeface="Angsana New" pitchFamily="18" charset="-34"/>
              </a:rPr>
              <a:t>Training &amp; Improvement</a:t>
            </a:r>
          </a:p>
          <a:p>
            <a:pPr algn="ctr"/>
            <a:r>
              <a:rPr lang="th-TH" sz="2200">
                <a:latin typeface="Angsana New" pitchFamily="18" charset="-34"/>
              </a:rPr>
              <a:t>ฝึกอบรม ยกระดับและพัฒนาความรู้</a:t>
            </a:r>
            <a:endParaRPr lang="en-US" sz="2200">
              <a:latin typeface="Angsana New" pitchFamily="18" charset="-34"/>
            </a:endParaRPr>
          </a:p>
          <a:p>
            <a:pPr algn="ctr"/>
            <a:r>
              <a:rPr lang="th-TH" sz="2200">
                <a:latin typeface="Angsana New" pitchFamily="18" charset="-34"/>
              </a:rPr>
              <a:t>ด้านการบริหาร การบัญชี</a:t>
            </a:r>
          </a:p>
          <a:p>
            <a:pPr algn="ctr"/>
            <a:r>
              <a:rPr lang="th-TH" sz="2200">
                <a:latin typeface="Angsana New" pitchFamily="18" charset="-34"/>
              </a:rPr>
              <a:t>เพื่อการตรวจสอบ</a:t>
            </a:r>
            <a:endParaRPr lang="th-TH" sz="2200"/>
          </a:p>
        </p:txBody>
      </p:sp>
      <p:sp>
        <p:nvSpPr>
          <p:cNvPr id="40966" name="AutoShape 8"/>
          <p:cNvSpPr>
            <a:spLocks noChangeArrowheads="1"/>
          </p:cNvSpPr>
          <p:nvPr/>
        </p:nvSpPr>
        <p:spPr bwMode="auto">
          <a:xfrm>
            <a:off x="2895600" y="3028950"/>
            <a:ext cx="3313113" cy="230505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b="1">
                <a:latin typeface="Angsana New" pitchFamily="18" charset="-34"/>
              </a:rPr>
              <a:t>ผู้นำ / คนเก่ง </a:t>
            </a:r>
            <a:endParaRPr lang="en-US" sz="2000" b="1">
              <a:latin typeface="Angsana New" pitchFamily="18" charset="-34"/>
            </a:endParaRPr>
          </a:p>
          <a:p>
            <a:pPr algn="ctr"/>
            <a:r>
              <a:rPr lang="th-TH" sz="2000" b="1">
                <a:latin typeface="Angsana New" pitchFamily="18" charset="-34"/>
              </a:rPr>
              <a:t>นักตรวจสอบบัญชี ฯ</a:t>
            </a:r>
          </a:p>
          <a:p>
            <a:pPr algn="ctr"/>
            <a:r>
              <a:rPr lang="th-TH" sz="2000" b="1">
                <a:latin typeface="Angsana New" pitchFamily="18" charset="-34"/>
              </a:rPr>
              <a:t>ตำบลละ 2-3 คน</a:t>
            </a:r>
          </a:p>
          <a:p>
            <a:pPr algn="ctr"/>
            <a:r>
              <a:rPr lang="th-TH" sz="2000" b="1">
                <a:latin typeface="Angsana New" pitchFamily="18" charset="-34"/>
              </a:rPr>
              <a:t>เครือข่ายจิตสาธารณะ</a:t>
            </a:r>
            <a:endParaRPr lang="en-US" sz="2000" b="1">
              <a:latin typeface="Angsana New" pitchFamily="18" charset="-34"/>
            </a:endParaRPr>
          </a:p>
          <a:p>
            <a:pPr algn="ctr"/>
            <a:r>
              <a:rPr lang="th-TH" sz="2400" b="1">
                <a:solidFill>
                  <a:srgbClr val="C00000"/>
                </a:solidFill>
                <a:latin typeface="Angsana New" pitchFamily="18" charset="-34"/>
              </a:rPr>
              <a:t>เพื่อ</a:t>
            </a:r>
          </a:p>
          <a:p>
            <a:pPr algn="ctr"/>
            <a:r>
              <a:rPr lang="th-TH" sz="2400" b="1">
                <a:latin typeface="Angsana New" pitchFamily="18" charset="-34"/>
              </a:rPr>
              <a:t>กลุ่มออมทรัพย์ฯ</a:t>
            </a:r>
            <a:endParaRPr lang="th-TH" sz="2000"/>
          </a:p>
        </p:txBody>
      </p:sp>
      <p:sp>
        <p:nvSpPr>
          <p:cNvPr id="40967" name="AutoShape 9"/>
          <p:cNvSpPr>
            <a:spLocks noChangeArrowheads="1"/>
          </p:cNvSpPr>
          <p:nvPr/>
        </p:nvSpPr>
        <p:spPr bwMode="auto">
          <a:xfrm>
            <a:off x="1547813" y="278130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AutoShape 10"/>
          <p:cNvSpPr>
            <a:spLocks noChangeArrowheads="1"/>
          </p:cNvSpPr>
          <p:nvPr/>
        </p:nvSpPr>
        <p:spPr bwMode="auto">
          <a:xfrm>
            <a:off x="6227763" y="1412875"/>
            <a:ext cx="1081087" cy="3455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500">
              <a:latin typeface="Angsana New" pitchFamily="18" charset="-34"/>
            </a:endParaRPr>
          </a:p>
          <a:p>
            <a:pPr algn="ctr"/>
            <a:r>
              <a:rPr lang="th-TH" sz="1800">
                <a:latin typeface="Angsana New" pitchFamily="18" charset="-34"/>
              </a:rPr>
              <a:t>แต่งตั้งเครือข่าย</a:t>
            </a:r>
          </a:p>
          <a:p>
            <a:pPr algn="ctr"/>
            <a:r>
              <a:rPr lang="th-TH" sz="1800">
                <a:latin typeface="Angsana New" pitchFamily="18" charset="-34"/>
              </a:rPr>
              <a:t>กลุ่มออมทรัพย์ ฯ </a:t>
            </a:r>
            <a:endParaRPr lang="en-US" sz="1800">
              <a:latin typeface="Angsana New" pitchFamily="18" charset="-34"/>
            </a:endParaRPr>
          </a:p>
          <a:p>
            <a:pPr algn="ctr"/>
            <a:r>
              <a:rPr lang="th-TH" sz="1800">
                <a:latin typeface="Angsana New" pitchFamily="18" charset="-34"/>
              </a:rPr>
              <a:t>ให้เป็น</a:t>
            </a:r>
            <a:endParaRPr lang="en-US" sz="1800">
              <a:latin typeface="Angsana New" pitchFamily="18" charset="-34"/>
            </a:endParaRPr>
          </a:p>
          <a:p>
            <a:pPr algn="ctr"/>
            <a:r>
              <a:rPr lang="th-TH" sz="1800">
                <a:latin typeface="Angsana New" pitchFamily="18" charset="-34"/>
              </a:rPr>
              <a:t>ผู้ตรวจสอบบัญชี</a:t>
            </a:r>
            <a:endParaRPr lang="en-US" sz="1800">
              <a:latin typeface="Angsana New" pitchFamily="18" charset="-34"/>
            </a:endParaRPr>
          </a:p>
          <a:p>
            <a:pPr algn="ctr"/>
            <a:r>
              <a:rPr lang="th-TH" sz="1800">
                <a:latin typeface="Angsana New" pitchFamily="18" charset="-34"/>
              </a:rPr>
              <a:t>เพื่อช่วยเหลือ</a:t>
            </a:r>
          </a:p>
          <a:p>
            <a:pPr algn="ctr"/>
            <a:r>
              <a:rPr lang="th-TH" sz="1800">
                <a:latin typeface="Angsana New" pitchFamily="18" charset="-34"/>
              </a:rPr>
              <a:t>สนับสนุน</a:t>
            </a:r>
            <a:endParaRPr lang="en-US" sz="1800">
              <a:latin typeface="Angsana New" pitchFamily="18" charset="-34"/>
            </a:endParaRPr>
          </a:p>
          <a:p>
            <a:pPr algn="ctr"/>
            <a:r>
              <a:rPr lang="th-TH" sz="1800">
                <a:latin typeface="Angsana New" pitchFamily="18" charset="-34"/>
              </a:rPr>
              <a:t>ระบบทุน</a:t>
            </a:r>
          </a:p>
          <a:p>
            <a:pPr algn="ctr"/>
            <a:r>
              <a:rPr lang="th-TH" sz="1800">
                <a:latin typeface="Angsana New" pitchFamily="18" charset="-34"/>
              </a:rPr>
              <a:t>ในหมู่บ้าน</a:t>
            </a:r>
            <a:endParaRPr lang="th-TH" sz="1800"/>
          </a:p>
        </p:txBody>
      </p:sp>
      <p:sp>
        <p:nvSpPr>
          <p:cNvPr id="40969" name="AutoShape 11"/>
          <p:cNvSpPr>
            <a:spLocks noChangeArrowheads="1"/>
          </p:cNvSpPr>
          <p:nvPr/>
        </p:nvSpPr>
        <p:spPr bwMode="auto">
          <a:xfrm>
            <a:off x="7451725" y="1341438"/>
            <a:ext cx="1619250" cy="3432175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1600">
                <a:latin typeface="Angsana New" pitchFamily="18" charset="-34"/>
              </a:rPr>
              <a:t>กลุ่มออมทรัพย์ ฯ</a:t>
            </a:r>
          </a:p>
          <a:p>
            <a:pPr algn="ctr"/>
            <a:r>
              <a:rPr lang="th-TH" sz="1600">
                <a:latin typeface="Angsana New" pitchFamily="18" charset="-34"/>
              </a:rPr>
              <a:t>จัดทำบัญชีได้ถูกต้องเป็นปัจจุบัน   จัดทำงบการเงินประจำปีได้ถูกต้อง </a:t>
            </a:r>
          </a:p>
          <a:p>
            <a:pPr algn="ctr"/>
            <a:r>
              <a:rPr lang="th-TH" sz="1600">
                <a:latin typeface="Angsana New" pitchFamily="18" charset="-34"/>
              </a:rPr>
              <a:t>สร้างระบบคุณธรรม</a:t>
            </a:r>
            <a:endParaRPr lang="en-US" sz="1600">
              <a:latin typeface="Angsana New" pitchFamily="18" charset="-34"/>
            </a:endParaRPr>
          </a:p>
          <a:p>
            <a:pPr algn="ctr"/>
            <a:r>
              <a:rPr lang="th-TH" sz="1600">
                <a:latin typeface="Angsana New" pitchFamily="18" charset="-34"/>
              </a:rPr>
              <a:t>เรียนรู้และพึ่งตนเองได้</a:t>
            </a:r>
            <a:endParaRPr lang="th-TH"/>
          </a:p>
        </p:txBody>
      </p:sp>
      <p:sp>
        <p:nvSpPr>
          <p:cNvPr id="40970" name="AutoShape 12"/>
          <p:cNvSpPr>
            <a:spLocks noChangeArrowheads="1"/>
          </p:cNvSpPr>
          <p:nvPr/>
        </p:nvSpPr>
        <p:spPr bwMode="auto">
          <a:xfrm>
            <a:off x="7164388" y="287020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107950" y="5875338"/>
            <a:ext cx="8964613" cy="482600"/>
          </a:xfrm>
          <a:prstGeom prst="rect">
            <a:avLst/>
          </a:prstGeom>
          <a:gradFill rotWithShape="1">
            <a:gsLst>
              <a:gs pos="0">
                <a:srgbClr val="CC0099"/>
              </a:gs>
              <a:gs pos="50000">
                <a:srgbClr val="FFFF99"/>
              </a:gs>
              <a:gs pos="100000">
                <a:srgbClr val="CC00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000" b="1">
                <a:latin typeface="Angsana New" pitchFamily="18" charset="-34"/>
              </a:rPr>
              <a:t>ศูนย์ส่งเสริมเศรษฐกิจชุมชนครบวงจรระดับอำเภอ เครือข่าย และคณะอนุกรรมการฯ ส่งเสริมสนับสนุนและติดตามการดำเนินงาน </a:t>
            </a:r>
            <a:endParaRPr lang="th-TH" sz="2000" b="1"/>
          </a:p>
        </p:txBody>
      </p:sp>
      <p:sp>
        <p:nvSpPr>
          <p:cNvPr id="40972" name="AutoShape 14"/>
          <p:cNvSpPr>
            <a:spLocks noChangeArrowheads="1"/>
          </p:cNvSpPr>
          <p:nvPr/>
        </p:nvSpPr>
        <p:spPr bwMode="auto">
          <a:xfrm>
            <a:off x="4038600" y="5334000"/>
            <a:ext cx="1143000" cy="595313"/>
          </a:xfrm>
          <a:prstGeom prst="up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AutoShape 15"/>
          <p:cNvSpPr>
            <a:spLocks noChangeArrowheads="1"/>
          </p:cNvSpPr>
          <p:nvPr/>
        </p:nvSpPr>
        <p:spPr bwMode="auto">
          <a:xfrm>
            <a:off x="5724525" y="2798763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AutoShape 18"/>
          <p:cNvSpPr>
            <a:spLocks noChangeArrowheads="1"/>
          </p:cNvSpPr>
          <p:nvPr/>
        </p:nvSpPr>
        <p:spPr bwMode="auto">
          <a:xfrm>
            <a:off x="2771775" y="278130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8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81000" y="1828800"/>
            <a:ext cx="1743075" cy="1671638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19088" y="106680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2000" b="1" dirty="0">
                <a:solidFill>
                  <a:srgbClr val="FF0000"/>
                </a:solidFill>
                <a:latin typeface="AngsanaUPC" pitchFamily="18" charset="-34"/>
              </a:rPr>
              <a:t>การพัฒนา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AngsanaUPC" pitchFamily="18" charset="-34"/>
              </a:rPr>
              <a:t>ที่มีผู้นำ/องค์กรเป็นศูนย์กลาง</a:t>
            </a:r>
          </a:p>
        </p:txBody>
      </p:sp>
      <p:graphicFrame>
        <p:nvGraphicFramePr>
          <p:cNvPr id="41988" name="Object 8"/>
          <p:cNvGraphicFramePr>
            <a:graphicFrameLocks noChangeAspect="1"/>
          </p:cNvGraphicFramePr>
          <p:nvPr/>
        </p:nvGraphicFramePr>
        <p:xfrm>
          <a:off x="611188" y="2133600"/>
          <a:ext cx="1222375" cy="774700"/>
        </p:xfrm>
        <a:graphic>
          <a:graphicData uri="http://schemas.openxmlformats.org/presentationml/2006/ole">
            <p:oleObj spid="_x0000_s103436" name="Clip" r:id="rId3" imgW="2230952" imgH="1414155" progId="">
              <p:embed/>
            </p:oleObj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24074" y="874712"/>
            <a:ext cx="3157147" cy="2713895"/>
            <a:chOff x="384" y="1632"/>
            <a:chExt cx="1632" cy="1488"/>
          </a:xfrm>
        </p:grpSpPr>
        <p:grpSp>
          <p:nvGrpSpPr>
            <p:cNvPr id="42029" name="Group 10"/>
            <p:cNvGrpSpPr>
              <a:grpSpLocks/>
            </p:cNvGrpSpPr>
            <p:nvPr/>
          </p:nvGrpSpPr>
          <p:grpSpPr bwMode="auto">
            <a:xfrm>
              <a:off x="480" y="1818"/>
              <a:ext cx="1440" cy="1230"/>
              <a:chOff x="480" y="1818"/>
              <a:chExt cx="1440" cy="1230"/>
            </a:xfrm>
          </p:grpSpPr>
          <p:sp>
            <p:nvSpPr>
              <p:cNvPr id="42040" name="Text Box 11"/>
              <p:cNvSpPr txBox="1">
                <a:spLocks noChangeArrowheads="1"/>
              </p:cNvSpPr>
              <p:nvPr/>
            </p:nvSpPr>
            <p:spPr bwMode="auto">
              <a:xfrm>
                <a:off x="480" y="2130"/>
                <a:ext cx="1440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pPr algn="ctr"/>
                <a:r>
                  <a:rPr lang="th-TH" sz="1800" b="1" dirty="0">
                    <a:latin typeface="KodchiangUPC" pitchFamily="18" charset="-34"/>
                  </a:rPr>
                  <a:t>กระบวนการ</a:t>
                </a:r>
                <a:br>
                  <a:rPr lang="th-TH" sz="1800" b="1" dirty="0">
                    <a:latin typeface="KodchiangUPC" pitchFamily="18" charset="-34"/>
                  </a:rPr>
                </a:br>
                <a:r>
                  <a:rPr lang="th-TH" sz="1800" b="1" dirty="0">
                    <a:latin typeface="KodchiangUPC" pitchFamily="18" charset="-34"/>
                  </a:rPr>
                  <a:t>เสริมสร้าง</a:t>
                </a:r>
                <a:br>
                  <a:rPr lang="th-TH" sz="1800" b="1" dirty="0">
                    <a:latin typeface="KodchiangUPC" pitchFamily="18" charset="-34"/>
                  </a:rPr>
                </a:br>
                <a:r>
                  <a:rPr lang="th-TH" sz="1800" b="1" dirty="0">
                    <a:latin typeface="KodchiangUPC" pitchFamily="18" charset="-34"/>
                  </a:rPr>
                  <a:t>ความเข้มแข็งชุมชน</a:t>
                </a:r>
                <a:endParaRPr lang="th-TH" sz="2000" b="1" dirty="0">
                  <a:latin typeface="KodchiangUPC" pitchFamily="18" charset="-34"/>
                </a:endParaRPr>
              </a:p>
            </p:txBody>
          </p:sp>
          <p:sp>
            <p:nvSpPr>
              <p:cNvPr id="42041" name="Oval 12"/>
              <p:cNvSpPr>
                <a:spLocks noChangeArrowheads="1"/>
              </p:cNvSpPr>
              <p:nvPr/>
            </p:nvSpPr>
            <p:spPr bwMode="auto">
              <a:xfrm>
                <a:off x="569" y="1818"/>
                <a:ext cx="1262" cy="12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42030" name="Oval 13"/>
            <p:cNvSpPr>
              <a:spLocks noChangeArrowheads="1"/>
            </p:cNvSpPr>
            <p:nvPr/>
          </p:nvSpPr>
          <p:spPr bwMode="auto">
            <a:xfrm>
              <a:off x="1015" y="1632"/>
              <a:ext cx="445" cy="4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000" b="1">
                  <a:latin typeface="Angsana New" pitchFamily="18" charset="-34"/>
                </a:rPr>
                <a:t>ร่วม</a:t>
              </a:r>
              <a:br>
                <a:rPr lang="th-TH" sz="2000" b="1">
                  <a:latin typeface="Angsana New" pitchFamily="18" charset="-34"/>
                </a:rPr>
              </a:br>
              <a:r>
                <a:rPr lang="th-TH" sz="2000" b="1">
                  <a:latin typeface="Angsana New" pitchFamily="18" charset="-34"/>
                </a:rPr>
                <a:t>เรียนรู้ </a:t>
              </a:r>
            </a:p>
          </p:txBody>
        </p:sp>
        <p:sp>
          <p:nvSpPr>
            <p:cNvPr id="42031" name="AutoShape 14"/>
            <p:cNvSpPr>
              <a:spLocks noChangeArrowheads="1"/>
            </p:cNvSpPr>
            <p:nvPr/>
          </p:nvSpPr>
          <p:spPr bwMode="auto">
            <a:xfrm>
              <a:off x="495" y="2450"/>
              <a:ext cx="149" cy="11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2032" name="AutoShape 15"/>
            <p:cNvSpPr>
              <a:spLocks noChangeArrowheads="1"/>
            </p:cNvSpPr>
            <p:nvPr/>
          </p:nvSpPr>
          <p:spPr bwMode="auto">
            <a:xfrm rot="-4890725">
              <a:off x="996" y="2990"/>
              <a:ext cx="149" cy="111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2033" name="AutoShape 16"/>
            <p:cNvSpPr>
              <a:spLocks noChangeArrowheads="1"/>
            </p:cNvSpPr>
            <p:nvPr/>
          </p:nvSpPr>
          <p:spPr bwMode="auto">
            <a:xfrm rot="-2144949">
              <a:off x="1682" y="2599"/>
              <a:ext cx="149" cy="11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2034" name="AutoShape 17"/>
            <p:cNvSpPr>
              <a:spLocks noChangeArrowheads="1"/>
            </p:cNvSpPr>
            <p:nvPr/>
          </p:nvSpPr>
          <p:spPr bwMode="auto">
            <a:xfrm rot="589484">
              <a:off x="1543" y="1902"/>
              <a:ext cx="148" cy="111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2035" name="AutoShape 18"/>
            <p:cNvSpPr>
              <a:spLocks noChangeArrowheads="1"/>
            </p:cNvSpPr>
            <p:nvPr/>
          </p:nvSpPr>
          <p:spPr bwMode="auto">
            <a:xfrm rot="3888797">
              <a:off x="894" y="1817"/>
              <a:ext cx="149" cy="11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2036" name="Oval 19"/>
            <p:cNvSpPr>
              <a:spLocks noChangeArrowheads="1"/>
            </p:cNvSpPr>
            <p:nvPr/>
          </p:nvSpPr>
          <p:spPr bwMode="auto">
            <a:xfrm>
              <a:off x="607" y="2674"/>
              <a:ext cx="445" cy="4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000" b="1">
                  <a:latin typeface="Angsana New" pitchFamily="18" charset="-34"/>
                </a:rPr>
                <a:t>ร่วมรับ</a:t>
              </a:r>
              <a:br>
                <a:rPr lang="th-TH" sz="2000" b="1">
                  <a:latin typeface="Angsana New" pitchFamily="18" charset="-34"/>
                </a:rPr>
              </a:br>
              <a:r>
                <a:rPr lang="th-TH" sz="2000" b="1">
                  <a:latin typeface="Angsana New" pitchFamily="18" charset="-34"/>
                </a:rPr>
                <a:t>ประโยชน์</a:t>
              </a:r>
            </a:p>
          </p:txBody>
        </p:sp>
        <p:sp>
          <p:nvSpPr>
            <p:cNvPr id="42037" name="Oval 20"/>
            <p:cNvSpPr>
              <a:spLocks noChangeArrowheads="1"/>
            </p:cNvSpPr>
            <p:nvPr/>
          </p:nvSpPr>
          <p:spPr bwMode="auto">
            <a:xfrm>
              <a:off x="384" y="2004"/>
              <a:ext cx="445" cy="4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000" b="1">
                  <a:latin typeface="Angsana New" pitchFamily="18" charset="-34"/>
                </a:rPr>
                <a:t>ร่วมติดตาม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th-TH" sz="2000" b="1">
                  <a:latin typeface="Angsana New" pitchFamily="18" charset="-34"/>
                </a:rPr>
                <a:t>ประเมินผล </a:t>
              </a:r>
            </a:p>
          </p:txBody>
        </p:sp>
        <p:sp>
          <p:nvSpPr>
            <p:cNvPr id="42038" name="Oval 21"/>
            <p:cNvSpPr>
              <a:spLocks noChangeArrowheads="1"/>
            </p:cNvSpPr>
            <p:nvPr/>
          </p:nvSpPr>
          <p:spPr bwMode="auto">
            <a:xfrm>
              <a:off x="1348" y="2674"/>
              <a:ext cx="445" cy="4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000" b="1">
                  <a:latin typeface="Angsana New" pitchFamily="18" charset="-34"/>
                </a:rPr>
                <a:t>ร่วม</a:t>
              </a:r>
              <a:br>
                <a:rPr lang="th-TH" sz="2000" b="1">
                  <a:latin typeface="Angsana New" pitchFamily="18" charset="-34"/>
                </a:rPr>
              </a:br>
              <a:r>
                <a:rPr lang="th-TH" sz="2000" b="1">
                  <a:latin typeface="Angsana New" pitchFamily="18" charset="-34"/>
                </a:rPr>
                <a:t>ดำเนินงาน </a:t>
              </a:r>
            </a:p>
          </p:txBody>
        </p:sp>
        <p:sp>
          <p:nvSpPr>
            <p:cNvPr id="42039" name="Oval 22"/>
            <p:cNvSpPr>
              <a:spLocks noChangeArrowheads="1"/>
            </p:cNvSpPr>
            <p:nvPr/>
          </p:nvSpPr>
          <p:spPr bwMode="auto">
            <a:xfrm>
              <a:off x="1571" y="2004"/>
              <a:ext cx="445" cy="44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lnSpc>
                  <a:spcPct val="80000"/>
                </a:lnSpc>
              </a:pPr>
              <a:r>
                <a:rPr lang="th-TH" sz="2000" b="1">
                  <a:latin typeface="Angsana New" pitchFamily="18" charset="-34"/>
                </a:rPr>
                <a:t>ร่วม</a:t>
              </a:r>
              <a:br>
                <a:rPr lang="th-TH" sz="2000" b="1">
                  <a:latin typeface="Angsana New" pitchFamily="18" charset="-34"/>
                </a:rPr>
              </a:br>
              <a:r>
                <a:rPr lang="th-TH" sz="2000" b="1">
                  <a:latin typeface="Angsana New" pitchFamily="18" charset="-34"/>
                </a:rPr>
                <a:t>ตัดสินใจ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186363" y="152400"/>
            <a:ext cx="3830638" cy="2918506"/>
            <a:chOff x="2835" y="1968"/>
            <a:chExt cx="2278" cy="1747"/>
          </a:xfrm>
        </p:grpSpPr>
        <p:sp>
          <p:nvSpPr>
            <p:cNvPr id="42015" name="Oval 24"/>
            <p:cNvSpPr>
              <a:spLocks noChangeArrowheads="1"/>
            </p:cNvSpPr>
            <p:nvPr/>
          </p:nvSpPr>
          <p:spPr bwMode="auto">
            <a:xfrm>
              <a:off x="3678" y="2626"/>
              <a:ext cx="651" cy="5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42016" name="Group 25"/>
            <p:cNvGrpSpPr>
              <a:grpSpLocks/>
            </p:cNvGrpSpPr>
            <p:nvPr/>
          </p:nvGrpSpPr>
          <p:grpSpPr bwMode="auto">
            <a:xfrm>
              <a:off x="2835" y="1968"/>
              <a:ext cx="2278" cy="1747"/>
              <a:chOff x="2842" y="1968"/>
              <a:chExt cx="2278" cy="1747"/>
            </a:xfrm>
          </p:grpSpPr>
          <p:sp>
            <p:nvSpPr>
              <p:cNvPr id="42017" name="Rectangle 26"/>
              <p:cNvSpPr>
                <a:spLocks noChangeArrowheads="1"/>
              </p:cNvSpPr>
              <p:nvPr/>
            </p:nvSpPr>
            <p:spPr bwMode="auto">
              <a:xfrm>
                <a:off x="3709" y="2640"/>
                <a:ext cx="572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endParaRPr lang="th-TH" sz="600" b="1" dirty="0">
                  <a:solidFill>
                    <a:srgbClr val="FF0000"/>
                  </a:solidFill>
                  <a:latin typeface="CordiaUPC" pitchFamily="34" charset="-34"/>
                </a:endParaRPr>
              </a:p>
              <a:p>
                <a:pPr algn="ctr" defTabSz="762000" eaLnBrk="0" hangingPunct="0"/>
                <a:r>
                  <a:rPr lang="th-TH" sz="2000" b="1" dirty="0">
                    <a:solidFill>
                      <a:srgbClr val="FF0000"/>
                    </a:solidFill>
                    <a:latin typeface="CordiaUPC" pitchFamily="34" charset="-34"/>
                  </a:rPr>
                  <a:t>การพัฒนา</a:t>
                </a:r>
              </a:p>
              <a:p>
                <a:pPr algn="ctr" defTabSz="762000" eaLnBrk="0" hangingPunct="0"/>
                <a:r>
                  <a:rPr lang="th-TH" sz="2000" b="1" dirty="0">
                    <a:solidFill>
                      <a:srgbClr val="FF0000"/>
                    </a:solidFill>
                    <a:latin typeface="CordiaUPC" pitchFamily="34" charset="-34"/>
                  </a:rPr>
                  <a:t>ทุนชุมชน</a:t>
                </a:r>
              </a:p>
            </p:txBody>
          </p:sp>
          <p:sp>
            <p:nvSpPr>
              <p:cNvPr id="42018" name="Rectangle 27"/>
              <p:cNvSpPr>
                <a:spLocks noChangeArrowheads="1"/>
              </p:cNvSpPr>
              <p:nvPr/>
            </p:nvSpPr>
            <p:spPr bwMode="auto">
              <a:xfrm>
                <a:off x="3486" y="1968"/>
                <a:ext cx="1108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ความรู้+ความจริง</a:t>
                </a:r>
              </a:p>
              <a:p>
                <a:pPr algn="ctr" defTabSz="762000" eaLnBrk="0" hangingPunct="0"/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ของท้องถิ่น“ร่วมกัน“</a:t>
                </a:r>
              </a:p>
            </p:txBody>
          </p:sp>
          <p:sp>
            <p:nvSpPr>
              <p:cNvPr id="42019" name="Rectangle 28"/>
              <p:cNvSpPr>
                <a:spLocks noChangeArrowheads="1"/>
              </p:cNvSpPr>
              <p:nvPr/>
            </p:nvSpPr>
            <p:spPr bwMode="auto">
              <a:xfrm>
                <a:off x="3168" y="3254"/>
                <a:ext cx="72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ประโยชน์</a:t>
                </a:r>
                <a:b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</a:br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สาธารณะ</a:t>
                </a:r>
              </a:p>
            </p:txBody>
          </p:sp>
          <p:sp>
            <p:nvSpPr>
              <p:cNvPr id="42020" name="Rectangle 29"/>
              <p:cNvSpPr>
                <a:spLocks noChangeArrowheads="1"/>
              </p:cNvSpPr>
              <p:nvPr/>
            </p:nvSpPr>
            <p:spPr bwMode="auto">
              <a:xfrm>
                <a:off x="2842" y="2293"/>
                <a:ext cx="643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ชุมชน</a:t>
                </a:r>
              </a:p>
              <a:p>
                <a:pPr algn="ctr" defTabSz="762000" eaLnBrk="0" hangingPunct="0"/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“ธรรมรัฐ“</a:t>
                </a:r>
              </a:p>
            </p:txBody>
          </p:sp>
          <p:grpSp>
            <p:nvGrpSpPr>
              <p:cNvPr id="42021" name="Group 30"/>
              <p:cNvGrpSpPr>
                <a:grpSpLocks/>
              </p:cNvGrpSpPr>
              <p:nvPr/>
            </p:nvGrpSpPr>
            <p:grpSpPr bwMode="auto">
              <a:xfrm>
                <a:off x="3401" y="2375"/>
                <a:ext cx="1212" cy="915"/>
                <a:chOff x="1458" y="826"/>
                <a:chExt cx="2667" cy="2434"/>
              </a:xfrm>
            </p:grpSpPr>
            <p:sp>
              <p:nvSpPr>
                <p:cNvPr id="42024" name="AutoShape 31"/>
                <p:cNvSpPr>
                  <a:spLocks noChangeArrowheads="1"/>
                </p:cNvSpPr>
                <p:nvPr/>
              </p:nvSpPr>
              <p:spPr bwMode="auto">
                <a:xfrm rot="-1800000">
                  <a:off x="3160" y="2694"/>
                  <a:ext cx="724" cy="566"/>
                </a:xfrm>
                <a:prstGeom prst="downArrow">
                  <a:avLst>
                    <a:gd name="adj1" fmla="val 50000"/>
                    <a:gd name="adj2" fmla="val 50005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025" name="AutoShape 32"/>
                <p:cNvSpPr>
                  <a:spLocks noChangeArrowheads="1"/>
                </p:cNvSpPr>
                <p:nvPr/>
              </p:nvSpPr>
              <p:spPr bwMode="auto">
                <a:xfrm rot="-10740000">
                  <a:off x="2523" y="826"/>
                  <a:ext cx="722" cy="567"/>
                </a:xfrm>
                <a:prstGeom prst="downArrow">
                  <a:avLst>
                    <a:gd name="adj1" fmla="val 50000"/>
                    <a:gd name="adj2" fmla="val 50005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026" name="AutoShape 33"/>
                <p:cNvSpPr>
                  <a:spLocks noChangeArrowheads="1"/>
                </p:cNvSpPr>
                <p:nvPr/>
              </p:nvSpPr>
              <p:spPr bwMode="auto">
                <a:xfrm rot="6720000">
                  <a:off x="1428" y="1449"/>
                  <a:ext cx="722" cy="662"/>
                </a:xfrm>
                <a:prstGeom prst="downArrow">
                  <a:avLst>
                    <a:gd name="adj1" fmla="val 50000"/>
                    <a:gd name="adj2" fmla="val 56306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027" name="AutoShape 34"/>
                <p:cNvSpPr>
                  <a:spLocks noChangeArrowheads="1"/>
                </p:cNvSpPr>
                <p:nvPr/>
              </p:nvSpPr>
              <p:spPr bwMode="auto">
                <a:xfrm rot="2280000">
                  <a:off x="1748" y="2694"/>
                  <a:ext cx="722" cy="566"/>
                </a:xfrm>
                <a:prstGeom prst="downArrow">
                  <a:avLst>
                    <a:gd name="adj1" fmla="val 50000"/>
                    <a:gd name="adj2" fmla="val 50005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028" name="AutoShape 35"/>
                <p:cNvSpPr>
                  <a:spLocks noChangeArrowheads="1"/>
                </p:cNvSpPr>
                <p:nvPr/>
              </p:nvSpPr>
              <p:spPr bwMode="auto">
                <a:xfrm rot="-6600000">
                  <a:off x="3481" y="1640"/>
                  <a:ext cx="722" cy="567"/>
                </a:xfrm>
                <a:prstGeom prst="downArrow">
                  <a:avLst>
                    <a:gd name="adj1" fmla="val 50000"/>
                    <a:gd name="adj2" fmla="val 50005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2022" name="Rectangle 36"/>
              <p:cNvSpPr>
                <a:spLocks noChangeArrowheads="1"/>
              </p:cNvSpPr>
              <p:nvPr/>
            </p:nvSpPr>
            <p:spPr bwMode="auto">
              <a:xfrm>
                <a:off x="4582" y="2534"/>
                <a:ext cx="538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จิตสำนึก</a:t>
                </a:r>
                <a:b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</a:br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สาธารณะ</a:t>
                </a:r>
              </a:p>
            </p:txBody>
          </p:sp>
          <p:sp>
            <p:nvSpPr>
              <p:cNvPr id="42023" name="Rectangle 37"/>
              <p:cNvSpPr>
                <a:spLocks noChangeArrowheads="1"/>
              </p:cNvSpPr>
              <p:nvPr/>
            </p:nvSpPr>
            <p:spPr bwMode="auto">
              <a:xfrm>
                <a:off x="3984" y="3312"/>
                <a:ext cx="864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โครงสร้าง</a:t>
                </a:r>
                <a:b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</a:br>
                <a:r>
                  <a:rPr lang="th-TH" sz="2000" b="1">
                    <a:solidFill>
                      <a:srgbClr val="FF0000"/>
                    </a:solidFill>
                    <a:latin typeface="CordiaUPC" pitchFamily="34" charset="-34"/>
                  </a:rPr>
                  <a:t>การผนึกกำลัง</a:t>
                </a:r>
              </a:p>
            </p:txBody>
          </p:sp>
        </p:grpSp>
      </p:grpSp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1476375" y="3357563"/>
            <a:ext cx="1905000" cy="457200"/>
          </a:xfrm>
          <a:prstGeom prst="curvedUpArrow">
            <a:avLst>
              <a:gd name="adj1" fmla="val 83333"/>
              <a:gd name="adj2" fmla="val 166667"/>
              <a:gd name="adj3" fmla="val 3333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5003800" y="2900363"/>
            <a:ext cx="1905000" cy="457200"/>
          </a:xfrm>
          <a:prstGeom prst="curvedUpArrow">
            <a:avLst>
              <a:gd name="adj1" fmla="val 83333"/>
              <a:gd name="adj2" fmla="val 166667"/>
              <a:gd name="adj3" fmla="val 18056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991020" y="3657600"/>
            <a:ext cx="4114380" cy="2743713"/>
            <a:chOff x="2710" y="2166"/>
            <a:chExt cx="2474" cy="1992"/>
          </a:xfrm>
        </p:grpSpPr>
        <p:sp>
          <p:nvSpPr>
            <p:cNvPr id="42013" name="AutoShape 41"/>
            <p:cNvSpPr>
              <a:spLocks noChangeArrowheads="1"/>
            </p:cNvSpPr>
            <p:nvPr/>
          </p:nvSpPr>
          <p:spPr bwMode="auto">
            <a:xfrm>
              <a:off x="2784" y="2304"/>
              <a:ext cx="2261" cy="1854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600"/>
            </a:p>
          </p:txBody>
        </p:sp>
        <p:sp>
          <p:nvSpPr>
            <p:cNvPr id="42014" name="Rectangle 42"/>
            <p:cNvSpPr>
              <a:spLocks noChangeArrowheads="1"/>
            </p:cNvSpPr>
            <p:nvPr/>
          </p:nvSpPr>
          <p:spPr bwMode="auto">
            <a:xfrm>
              <a:off x="2710" y="2166"/>
              <a:ext cx="2474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</a:pPr>
              <a:r>
                <a:rPr lang="th-TH" sz="2000" b="1" dirty="0">
                  <a:latin typeface="KodchiangUPC" pitchFamily="18" charset="-34"/>
                  <a:cs typeface="KodchiangUPC" pitchFamily="18" charset="-34"/>
                </a:rPr>
                <a:t> 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KodchiangUPC" pitchFamily="18" charset="-34"/>
                  <a:cs typeface="KodchiangUPC" pitchFamily="18" charset="-34"/>
                </a:rPr>
                <a:t>พัฒนาการติดตาม</a:t>
              </a:r>
              <a:r>
                <a:rPr lang="th-TH" sz="2000" b="1" dirty="0">
                  <a:latin typeface="KodchiangUPC" pitchFamily="18" charset="-34"/>
                </a:rPr>
                <a:t>ช่องทางสื่อสารรูปแบบใหม่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KodchiangUPC" pitchFamily="18" charset="-34"/>
                  <a:cs typeface="KodchiangUPC" pitchFamily="18" charset="-34"/>
                </a:rPr>
                <a:t>สร้าง</a:t>
              </a:r>
              <a:r>
                <a:rPr lang="th-TH" sz="2000" b="1" dirty="0">
                  <a:latin typeface="KodchiangUPC" pitchFamily="18" charset="-34"/>
                </a:rPr>
                <a:t>กระบวนการเรียนรู้และตัดสินใจรูปแบบใหม่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KodchiangUPC" pitchFamily="18" charset="-34"/>
                </a:rPr>
                <a:t>รูปแบบความคิดใหม่</a:t>
              </a:r>
              <a:r>
                <a:rPr lang="th-TH" sz="2000" b="1" dirty="0">
                  <a:latin typeface="KodchiangUPC" pitchFamily="18" charset="-34"/>
                  <a:cs typeface="KodchiangUPC" pitchFamily="18" charset="-34"/>
                </a:rPr>
                <a:t> เครือข่ายการช่วยเหลือแนะนำ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KodchiangUPC" pitchFamily="18" charset="-34"/>
                </a:rPr>
                <a:t>ภาวะผู้นำแบบใหม่</a:t>
              </a:r>
              <a:r>
                <a:rPr lang="th-TH" sz="2000" b="1" dirty="0">
                  <a:latin typeface="KodchiangUPC" pitchFamily="18" charset="-34"/>
                  <a:cs typeface="KodchiangUPC" pitchFamily="18" charset="-34"/>
                </a:rPr>
                <a:t> (ทางการ ผู้นำสตรี เยาวชน)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th-TH" sz="2000" b="1" dirty="0">
                  <a:latin typeface="KodchiangUPC" pitchFamily="18" charset="-34"/>
                </a:rPr>
                <a:t>ความสัมพันธ์ชุมชน</a:t>
              </a:r>
              <a:r>
                <a:rPr lang="en-US" sz="2000" b="1" dirty="0">
                  <a:latin typeface="KodchiangUPC" pitchFamily="18" charset="-34"/>
                </a:rPr>
                <a:t>&amp;</a:t>
              </a:r>
              <a:r>
                <a:rPr lang="th-TH" sz="2000" b="1" dirty="0">
                  <a:latin typeface="KodchiangUPC" pitchFamily="18" charset="-34"/>
                  <a:cs typeface="KodchiangUPC" pitchFamily="18" charset="-34"/>
                </a:rPr>
                <a:t>การบริหารจัดการกลุ่ม</a:t>
              </a:r>
              <a:r>
                <a:rPr lang="th-TH" sz="2000" b="1" dirty="0">
                  <a:latin typeface="KodchiangUPC" pitchFamily="18" charset="-34"/>
                </a:rPr>
                <a:t>แบบ</a:t>
              </a:r>
              <a:r>
                <a:rPr lang="th-TH" sz="2000" b="1" dirty="0" smtClean="0">
                  <a:latin typeface="KodchiangUPC" pitchFamily="18" charset="-34"/>
                </a:rPr>
                <a:t>ใหม่บรรทัด</a:t>
              </a:r>
              <a:r>
                <a:rPr lang="th-TH" sz="2000" b="1" dirty="0">
                  <a:latin typeface="KodchiangUPC" pitchFamily="18" charset="-34"/>
                </a:rPr>
                <a:t>ฐานของ</a:t>
              </a:r>
              <a:r>
                <a:rPr lang="th-TH" sz="2000" b="1" dirty="0">
                  <a:latin typeface="KodchiangUPC" pitchFamily="18" charset="-34"/>
                  <a:cs typeface="KodchiangUPC" pitchFamily="18" charset="-34"/>
                </a:rPr>
                <a:t>กลุ่ม/องค์กร/</a:t>
              </a:r>
              <a:r>
                <a:rPr lang="th-TH" sz="2000" b="1" dirty="0">
                  <a:latin typeface="KodchiangUPC" pitchFamily="18" charset="-34"/>
                </a:rPr>
                <a:t>ชุมชนรูปแบบใหม่</a:t>
              </a:r>
            </a:p>
          </p:txBody>
        </p:sp>
      </p:grp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319088" y="282575"/>
            <a:ext cx="4962133" cy="59213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defTabSz="7620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defTabSz="7620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defTabSz="7620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defTabSz="7620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defTabSz="7620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th-TH" sz="3200" b="1" dirty="0">
                <a:latin typeface="CordiaUPC" pitchFamily="34" charset="-34"/>
              </a:rPr>
              <a:t>กรอบความคิดการบูรณาการยุทธศาสตร์</a:t>
            </a:r>
          </a:p>
        </p:txBody>
      </p:sp>
      <p:sp>
        <p:nvSpPr>
          <p:cNvPr id="41995" name="AutoShape 44"/>
          <p:cNvSpPr>
            <a:spLocks noChangeArrowheads="1"/>
          </p:cNvSpPr>
          <p:nvPr/>
        </p:nvSpPr>
        <p:spPr bwMode="auto">
          <a:xfrm>
            <a:off x="4695042" y="5059363"/>
            <a:ext cx="1172358" cy="457200"/>
          </a:xfrm>
          <a:prstGeom prst="leftArrow">
            <a:avLst>
              <a:gd name="adj1" fmla="val 50000"/>
              <a:gd name="adj2" fmla="val 849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45"/>
          <p:cNvSpPr>
            <a:spLocks noChangeArrowheads="1"/>
          </p:cNvSpPr>
          <p:nvPr/>
        </p:nvSpPr>
        <p:spPr bwMode="auto">
          <a:xfrm>
            <a:off x="8101013" y="2636838"/>
            <a:ext cx="457200" cy="13716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146050" y="4581525"/>
            <a:ext cx="1185863" cy="115252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762000" eaLnBrk="0" hangingPunct="0"/>
            <a:r>
              <a:rPr lang="th-TH" sz="3200" b="1">
                <a:latin typeface="CordiaUPC" pitchFamily="34" charset="-34"/>
              </a:rPr>
              <a:t>ชุมชน</a:t>
            </a:r>
          </a:p>
          <a:p>
            <a:pPr algn="ctr" defTabSz="762000" eaLnBrk="0" hangingPunct="0"/>
            <a:r>
              <a:rPr lang="th-TH" sz="3200" b="1">
                <a:latin typeface="CordiaUPC" pitchFamily="34" charset="-34"/>
              </a:rPr>
              <a:t>เข้มแข็ง</a:t>
            </a:r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5011738" y="3521076"/>
            <a:ext cx="4005263" cy="2917826"/>
            <a:chOff x="3157" y="2218"/>
            <a:chExt cx="2523" cy="1838"/>
          </a:xfrm>
        </p:grpSpPr>
        <p:sp>
          <p:nvSpPr>
            <p:cNvPr id="42001" name="Oval 50"/>
            <p:cNvSpPr>
              <a:spLocks noChangeArrowheads="1"/>
            </p:cNvSpPr>
            <p:nvPr/>
          </p:nvSpPr>
          <p:spPr bwMode="auto">
            <a:xfrm>
              <a:off x="3923" y="2931"/>
              <a:ext cx="651" cy="596"/>
            </a:xfrm>
            <a:prstGeom prst="ellipse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2002" name="Rectangle 53"/>
            <p:cNvSpPr>
              <a:spLocks noChangeArrowheads="1"/>
            </p:cNvSpPr>
            <p:nvPr/>
          </p:nvSpPr>
          <p:spPr bwMode="auto">
            <a:xfrm>
              <a:off x="3919" y="2218"/>
              <a:ext cx="922" cy="44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th-TH" sz="2000" b="1" dirty="0" smtClean="0"/>
                <a:t>สร้างสรรค์ชุมชน</a:t>
              </a:r>
            </a:p>
            <a:p>
              <a:pPr algn="ctr" defTabSz="762000" eaLnBrk="0" hangingPunct="0"/>
              <a:r>
                <a:rPr lang="th-TH" sz="2000" b="1" dirty="0" smtClean="0"/>
                <a:t>อยู่เย็นเป</a:t>
              </a:r>
              <a:r>
                <a:rPr lang="th-TH" sz="2000" b="1" dirty="0"/>
                <a:t>็</a:t>
              </a:r>
              <a:r>
                <a:rPr lang="th-TH" sz="2000" b="1" dirty="0" smtClean="0"/>
                <a:t>นสุข</a:t>
              </a:r>
              <a:endParaRPr lang="th-TH" sz="2000" b="1" dirty="0">
                <a:latin typeface="CordiaUPC" pitchFamily="34" charset="-34"/>
              </a:endParaRPr>
            </a:p>
          </p:txBody>
        </p:sp>
        <p:sp>
          <p:nvSpPr>
            <p:cNvPr id="42004" name="Rectangle 55"/>
            <p:cNvSpPr>
              <a:spLocks noChangeArrowheads="1"/>
            </p:cNvSpPr>
            <p:nvPr/>
          </p:nvSpPr>
          <p:spPr bwMode="auto">
            <a:xfrm>
              <a:off x="3157" y="3600"/>
              <a:ext cx="971" cy="40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th-TH" sz="1800" b="1" dirty="0" smtClean="0"/>
                <a:t>เสริมสร้างองค์กร    ให้มี</a:t>
              </a:r>
              <a:r>
                <a:rPr lang="th-TH" sz="1800" b="1" dirty="0"/>
                <a:t>ขีดสมรรถนะสูง</a:t>
              </a:r>
              <a:endParaRPr lang="th-TH" sz="1800" b="1" dirty="0">
                <a:latin typeface="CordiaUPC" pitchFamily="34" charset="-34"/>
              </a:endParaRPr>
            </a:p>
          </p:txBody>
        </p:sp>
        <p:grpSp>
          <p:nvGrpSpPr>
            <p:cNvPr id="42005" name="Group 56"/>
            <p:cNvGrpSpPr>
              <a:grpSpLocks/>
            </p:cNvGrpSpPr>
            <p:nvPr/>
          </p:nvGrpSpPr>
          <p:grpSpPr bwMode="auto">
            <a:xfrm>
              <a:off x="3652" y="2649"/>
              <a:ext cx="1212" cy="1013"/>
              <a:chOff x="1458" y="826"/>
              <a:chExt cx="2667" cy="2434"/>
            </a:xfrm>
          </p:grpSpPr>
          <p:sp>
            <p:nvSpPr>
              <p:cNvPr id="42008" name="AutoShape 57"/>
              <p:cNvSpPr>
                <a:spLocks noChangeArrowheads="1"/>
              </p:cNvSpPr>
              <p:nvPr/>
            </p:nvSpPr>
            <p:spPr bwMode="auto">
              <a:xfrm rot="-1800000">
                <a:off x="3160" y="2694"/>
                <a:ext cx="724" cy="566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2009" name="AutoShape 58"/>
              <p:cNvSpPr>
                <a:spLocks noChangeArrowheads="1"/>
              </p:cNvSpPr>
              <p:nvPr/>
            </p:nvSpPr>
            <p:spPr bwMode="auto">
              <a:xfrm rot="-10740000">
                <a:off x="2523" y="826"/>
                <a:ext cx="722" cy="567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2010" name="AutoShape 59"/>
              <p:cNvSpPr>
                <a:spLocks noChangeArrowheads="1"/>
              </p:cNvSpPr>
              <p:nvPr/>
            </p:nvSpPr>
            <p:spPr bwMode="auto">
              <a:xfrm rot="6720000">
                <a:off x="1428" y="1449"/>
                <a:ext cx="722" cy="662"/>
              </a:xfrm>
              <a:prstGeom prst="downArrow">
                <a:avLst>
                  <a:gd name="adj1" fmla="val 50000"/>
                  <a:gd name="adj2" fmla="val 56306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2011" name="AutoShape 60"/>
              <p:cNvSpPr>
                <a:spLocks noChangeArrowheads="1"/>
              </p:cNvSpPr>
              <p:nvPr/>
            </p:nvSpPr>
            <p:spPr bwMode="auto">
              <a:xfrm rot="2280000">
                <a:off x="1748" y="2694"/>
                <a:ext cx="722" cy="566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42012" name="AutoShape 61"/>
              <p:cNvSpPr>
                <a:spLocks noChangeArrowheads="1"/>
              </p:cNvSpPr>
              <p:nvPr/>
            </p:nvSpPr>
            <p:spPr bwMode="auto">
              <a:xfrm rot="-6600000">
                <a:off x="3481" y="1640"/>
                <a:ext cx="722" cy="567"/>
              </a:xfrm>
              <a:prstGeom prst="downArrow">
                <a:avLst>
                  <a:gd name="adj1" fmla="val 50000"/>
                  <a:gd name="adj2" fmla="val 50005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42006" name="Rectangle 62"/>
            <p:cNvSpPr>
              <a:spLocks noChangeArrowheads="1"/>
            </p:cNvSpPr>
            <p:nvPr/>
          </p:nvSpPr>
          <p:spPr bwMode="auto">
            <a:xfrm>
              <a:off x="4848" y="2880"/>
              <a:ext cx="832" cy="427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th-TH" sz="1800" b="1" dirty="0" smtClean="0">
                  <a:solidFill>
                    <a:srgbClr val="FF0000"/>
                  </a:solidFill>
                </a:rPr>
                <a:t>ส่งเสริม</a:t>
              </a:r>
              <a:r>
                <a:rPr lang="th-TH" sz="1800" b="1" dirty="0">
                  <a:solidFill>
                    <a:srgbClr val="FF0000"/>
                  </a:solidFill>
                </a:rPr>
                <a:t>เศรษฐกิจ</a:t>
              </a:r>
              <a:r>
                <a:rPr lang="th-TH" sz="2000" b="1" dirty="0" smtClean="0">
                  <a:solidFill>
                    <a:srgbClr val="FF0000"/>
                  </a:solidFill>
                </a:rPr>
                <a:t>สร้างสรรค์</a:t>
              </a:r>
              <a:endParaRPr lang="th-TH" sz="1800" b="1" dirty="0">
                <a:solidFill>
                  <a:srgbClr val="FF0000"/>
                </a:solidFill>
                <a:latin typeface="CordiaUPC" pitchFamily="34" charset="-34"/>
              </a:endParaRPr>
            </a:p>
          </p:txBody>
        </p:sp>
        <p:sp>
          <p:nvSpPr>
            <p:cNvPr id="42007" name="Rectangle 63"/>
            <p:cNvSpPr>
              <a:spLocks noChangeArrowheads="1"/>
            </p:cNvSpPr>
            <p:nvPr/>
          </p:nvSpPr>
          <p:spPr bwMode="auto">
            <a:xfrm>
              <a:off x="4327" y="3648"/>
              <a:ext cx="1193" cy="40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 defTabSz="762000" eaLnBrk="0" hangingPunct="0"/>
              <a:r>
                <a:rPr lang="th-TH" sz="1800" b="1" dirty="0"/>
                <a:t>เสริมสรางขีดความสามารถการบริหารงานชุมชน</a:t>
              </a:r>
              <a:endParaRPr lang="th-TH" sz="1800" b="1" dirty="0">
                <a:latin typeface="CordiaUPC" pitchFamily="34" charset="-34"/>
              </a:endParaRPr>
            </a:p>
          </p:txBody>
        </p:sp>
      </p:grpSp>
      <p:sp>
        <p:nvSpPr>
          <p:cNvPr id="41999" name="Rectangle 52"/>
          <p:cNvSpPr>
            <a:spLocks noChangeArrowheads="1"/>
          </p:cNvSpPr>
          <p:nvPr/>
        </p:nvSpPr>
        <p:spPr bwMode="auto">
          <a:xfrm>
            <a:off x="4699804" y="4062782"/>
            <a:ext cx="1472396" cy="585418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/>
            <a:r>
              <a:rPr lang="th-TH" sz="1600" b="1" dirty="0" smtClean="0"/>
              <a:t>ธรร</a:t>
            </a:r>
            <a:r>
              <a:rPr lang="th-TH" sz="1600" b="1" dirty="0"/>
              <a:t>มาภิบาลและความ</a:t>
            </a:r>
            <a:r>
              <a:rPr lang="th-TH" sz="1600" b="1" dirty="0" smtClean="0"/>
              <a:t>มั่นคงทุนชุมชน</a:t>
            </a:r>
            <a:endParaRPr lang="th-TH" sz="1600" b="1" dirty="0">
              <a:latin typeface="CordiaUPC" pitchFamily="34" charset="-34"/>
            </a:endParaRPr>
          </a:p>
        </p:txBody>
      </p:sp>
      <p:sp>
        <p:nvSpPr>
          <p:cNvPr id="42000" name="AutoShape 66"/>
          <p:cNvSpPr>
            <a:spLocks noChangeArrowheads="1"/>
          </p:cNvSpPr>
          <p:nvPr/>
        </p:nvSpPr>
        <p:spPr bwMode="auto">
          <a:xfrm>
            <a:off x="755650" y="5013325"/>
            <a:ext cx="576263" cy="358775"/>
          </a:xfrm>
          <a:prstGeom prst="leftArrow">
            <a:avLst>
              <a:gd name="adj1" fmla="val 50000"/>
              <a:gd name="adj2" fmla="val 40155"/>
            </a:avLst>
          </a:prstGeom>
          <a:solidFill>
            <a:srgbClr val="FF3300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6"/>
          <p:cNvSpPr>
            <a:spLocks noChangeArrowheads="1"/>
          </p:cNvSpPr>
          <p:nvPr/>
        </p:nvSpPr>
        <p:spPr bwMode="auto">
          <a:xfrm>
            <a:off x="6267165" y="4695479"/>
            <a:ext cx="908050" cy="80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endParaRPr lang="th-TH" sz="600" b="1" dirty="0">
              <a:latin typeface="CordiaUPC" pitchFamily="34" charset="-34"/>
            </a:endParaRPr>
          </a:p>
          <a:p>
            <a:pPr algn="ctr" defTabSz="762000" eaLnBrk="0" hangingPunct="0"/>
            <a:r>
              <a:rPr lang="th-TH" sz="2000" b="1" dirty="0">
                <a:latin typeface="CordiaUPC" pitchFamily="34" charset="-34"/>
              </a:rPr>
              <a:t>การพัฒนา</a:t>
            </a:r>
          </a:p>
          <a:p>
            <a:pPr algn="ctr" defTabSz="762000" eaLnBrk="0" hangingPunct="0"/>
            <a:r>
              <a:rPr lang="th-TH" sz="2000" b="1" dirty="0">
                <a:latin typeface="CordiaUPC" pitchFamily="34" charset="-34"/>
              </a:rPr>
              <a:t>ทุนชุมชน</a:t>
            </a:r>
          </a:p>
        </p:txBody>
      </p:sp>
    </p:spTree>
    <p:extLst>
      <p:ext uri="{BB962C8B-B14F-4D97-AF65-F5344CB8AC3E}">
        <p14:creationId xmlns:p14="http://schemas.microsoft.com/office/powerpoint/2010/main" xmlns="" val="649668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/>
      <p:bldP spid="4134" grpId="0" animBg="1"/>
      <p:bldP spid="4135" grpId="0" animBg="1"/>
      <p:bldP spid="4139" grpId="0" animBg="1"/>
      <p:bldP spid="4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5400" dirty="0">
                <a:solidFill>
                  <a:srgbClr val="C00000"/>
                </a:solidFill>
              </a:rPr>
              <a:t>กรอบการบรรยายให้ความรู้</a:t>
            </a:r>
          </a:p>
        </p:txBody>
      </p:sp>
      <p:grpSp>
        <p:nvGrpSpPr>
          <p:cNvPr id="89129" name="Group 41"/>
          <p:cNvGrpSpPr>
            <a:grpSpLocks/>
          </p:cNvGrpSpPr>
          <p:nvPr/>
        </p:nvGrpSpPr>
        <p:grpSpPr bwMode="auto">
          <a:xfrm>
            <a:off x="685800" y="934384"/>
            <a:ext cx="7772400" cy="1123016"/>
            <a:chOff x="1296" y="1824"/>
            <a:chExt cx="2976" cy="432"/>
          </a:xfrm>
        </p:grpSpPr>
        <p:sp>
          <p:nvSpPr>
            <p:cNvPr id="89130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9131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9132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dirty="0" smtClean="0"/>
                <a:t>  </a:t>
              </a:r>
              <a:r>
                <a:rPr lang="th-TH" sz="3600" dirty="0" smtClean="0"/>
                <a:t>หลักการและความสำคัญทางการบัญชี</a:t>
              </a:r>
            </a:p>
          </p:txBody>
        </p:sp>
        <p:sp>
          <p:nvSpPr>
            <p:cNvPr id="89133" name="Text Box 45"/>
            <p:cNvSpPr txBox="1">
              <a:spLocks noChangeArrowheads="1"/>
            </p:cNvSpPr>
            <p:nvPr/>
          </p:nvSpPr>
          <p:spPr bwMode="gray">
            <a:xfrm>
              <a:off x="1421" y="1886"/>
              <a:ext cx="16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 dirty="0">
                  <a:solidFill>
                    <a:schemeClr val="bg1"/>
                  </a:solidFill>
                  <a:effectLst/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89134" name="Group 46"/>
          <p:cNvGrpSpPr>
            <a:grpSpLocks/>
          </p:cNvGrpSpPr>
          <p:nvPr/>
        </p:nvGrpSpPr>
        <p:grpSpPr bwMode="auto">
          <a:xfrm>
            <a:off x="685800" y="1828800"/>
            <a:ext cx="7696200" cy="938117"/>
            <a:chOff x="1296" y="1824"/>
            <a:chExt cx="2976" cy="432"/>
          </a:xfrm>
        </p:grpSpPr>
        <p:sp>
          <p:nvSpPr>
            <p:cNvPr id="8913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33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913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89137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460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dirty="0" smtClean="0"/>
                <a:t>  </a:t>
              </a:r>
              <a:r>
                <a:rPr lang="th-TH" sz="3600" dirty="0" smtClean="0"/>
                <a:t>ประโยชน์ของการบัญชี ศัพท์ที่ควรรู้ </a:t>
              </a:r>
            </a:p>
          </p:txBody>
        </p:sp>
        <p:sp>
          <p:nvSpPr>
            <p:cNvPr id="89138" name="Text Box 50"/>
            <p:cNvSpPr txBox="1">
              <a:spLocks noChangeArrowheads="1"/>
            </p:cNvSpPr>
            <p:nvPr/>
          </p:nvSpPr>
          <p:spPr bwMode="gray">
            <a:xfrm>
              <a:off x="1426" y="1886"/>
              <a:ext cx="15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chemeClr val="bg1"/>
                  </a:solidFill>
                  <a:effectLst/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89139" name="Group 51"/>
          <p:cNvGrpSpPr>
            <a:grpSpLocks/>
          </p:cNvGrpSpPr>
          <p:nvPr/>
        </p:nvGrpSpPr>
        <p:grpSpPr bwMode="auto">
          <a:xfrm>
            <a:off x="685800" y="2819400"/>
            <a:ext cx="7634998" cy="747052"/>
            <a:chOff x="1296" y="1694"/>
            <a:chExt cx="2982" cy="519"/>
          </a:xfrm>
        </p:grpSpPr>
        <p:sp>
          <p:nvSpPr>
            <p:cNvPr id="89140" name="AutoShape 52"/>
            <p:cNvSpPr>
              <a:spLocks noChangeArrowheads="1"/>
            </p:cNvSpPr>
            <p:nvPr/>
          </p:nvSpPr>
          <p:spPr bwMode="gray">
            <a:xfrm>
              <a:off x="1542" y="1728"/>
              <a:ext cx="2736" cy="46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1" name="AutoShape 53"/>
            <p:cNvSpPr>
              <a:spLocks noChangeArrowheads="1"/>
            </p:cNvSpPr>
            <p:nvPr/>
          </p:nvSpPr>
          <p:spPr bwMode="gray">
            <a:xfrm>
              <a:off x="1296" y="1694"/>
              <a:ext cx="432" cy="50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Text Box 54"/>
            <p:cNvSpPr txBox="1">
              <a:spLocks noChangeArrowheads="1"/>
            </p:cNvSpPr>
            <p:nvPr/>
          </p:nvSpPr>
          <p:spPr bwMode="gray">
            <a:xfrm>
              <a:off x="1680" y="1764"/>
              <a:ext cx="2295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dirty="0" smtClean="0">
                  <a:solidFill>
                    <a:schemeClr val="tx1">
                      <a:lumMod val="50000"/>
                    </a:schemeClr>
                  </a:solidFill>
                </a:rPr>
                <a:t>   </a:t>
              </a:r>
              <a:r>
                <a:rPr lang="th-TH" sz="3600" dirty="0" smtClean="0">
                  <a:solidFill>
                    <a:schemeClr val="tx1">
                      <a:lumMod val="50000"/>
                    </a:schemeClr>
                  </a:solidFill>
                </a:rPr>
                <a:t>หลักความสัมพันธ์พื้นฐานทางการบัญชี</a:t>
              </a:r>
            </a:p>
          </p:txBody>
        </p:sp>
        <p:sp>
          <p:nvSpPr>
            <p:cNvPr id="89143" name="Text Box 55"/>
            <p:cNvSpPr txBox="1">
              <a:spLocks noChangeArrowheads="1"/>
            </p:cNvSpPr>
            <p:nvPr/>
          </p:nvSpPr>
          <p:spPr bwMode="gray">
            <a:xfrm>
              <a:off x="1417" y="1728"/>
              <a:ext cx="172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 dirty="0">
                  <a:solidFill>
                    <a:schemeClr val="bg1"/>
                  </a:solidFill>
                  <a:effectLst/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89144" name="Group 56"/>
          <p:cNvGrpSpPr>
            <a:grpSpLocks/>
          </p:cNvGrpSpPr>
          <p:nvPr/>
        </p:nvGrpSpPr>
        <p:grpSpPr bwMode="auto">
          <a:xfrm>
            <a:off x="685800" y="3505200"/>
            <a:ext cx="7696200" cy="1095375"/>
            <a:chOff x="1296" y="1824"/>
            <a:chExt cx="2976" cy="414"/>
          </a:xfrm>
        </p:grpSpPr>
        <p:sp>
          <p:nvSpPr>
            <p:cNvPr id="89145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9146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380" cy="363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9147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386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b="1" dirty="0" smtClean="0"/>
                <a:t>  </a:t>
              </a:r>
              <a:r>
                <a:rPr lang="th-TH" sz="3600" b="1" dirty="0" smtClean="0"/>
                <a:t>ระบบบัญชีกลุ่มออมทรัพย์เพื่อการผลิต</a:t>
              </a:r>
            </a:p>
          </p:txBody>
        </p:sp>
        <p:sp>
          <p:nvSpPr>
            <p:cNvPr id="89148" name="Text Box 60"/>
            <p:cNvSpPr txBox="1">
              <a:spLocks noChangeArrowheads="1"/>
            </p:cNvSpPr>
            <p:nvPr/>
          </p:nvSpPr>
          <p:spPr bwMode="gray">
            <a:xfrm>
              <a:off x="1420" y="1886"/>
              <a:ext cx="17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b="1" dirty="0">
                  <a:solidFill>
                    <a:schemeClr val="bg1"/>
                  </a:solidFill>
                  <a:effectLst/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27" name="Group 41"/>
          <p:cNvGrpSpPr>
            <a:grpSpLocks/>
          </p:cNvGrpSpPr>
          <p:nvPr/>
        </p:nvGrpSpPr>
        <p:grpSpPr bwMode="auto">
          <a:xfrm>
            <a:off x="643719" y="4419600"/>
            <a:ext cx="7772400" cy="1123017"/>
            <a:chOff x="1296" y="1824"/>
            <a:chExt cx="2976" cy="432"/>
          </a:xfrm>
        </p:grpSpPr>
        <p:sp>
          <p:nvSpPr>
            <p:cNvPr id="28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59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3600" dirty="0" smtClean="0"/>
                <a:t>  </a:t>
              </a:r>
              <a:r>
                <a:rPr lang="th-TH" sz="3600" dirty="0" smtClean="0"/>
                <a:t>การฝึกทักษะทางการจัดทำบัญชีกลุ่มออมทรัพย์ฯ </a:t>
              </a:r>
            </a:p>
          </p:txBody>
        </p:sp>
        <p:sp>
          <p:nvSpPr>
            <p:cNvPr id="31" name="Text Box 45"/>
            <p:cNvSpPr txBox="1">
              <a:spLocks noChangeArrowheads="1"/>
            </p:cNvSpPr>
            <p:nvPr/>
          </p:nvSpPr>
          <p:spPr bwMode="gray">
            <a:xfrm>
              <a:off x="1421" y="1886"/>
              <a:ext cx="169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600" dirty="0" smtClean="0">
                  <a:solidFill>
                    <a:schemeClr val="bg1"/>
                  </a:solidFill>
                  <a:effectLst/>
                  <a:latin typeface="Arial" pitchFamily="34" charset="0"/>
                </a:rPr>
                <a:t>5</a:t>
              </a:r>
              <a:endParaRPr lang="en-US" sz="3600" dirty="0"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7" name="Group 46"/>
          <p:cNvGrpSpPr>
            <a:grpSpLocks/>
          </p:cNvGrpSpPr>
          <p:nvPr/>
        </p:nvGrpSpPr>
        <p:grpSpPr bwMode="auto">
          <a:xfrm>
            <a:off x="685800" y="5462683"/>
            <a:ext cx="7696200" cy="1439749"/>
            <a:chOff x="1296" y="1824"/>
            <a:chExt cx="2976" cy="663"/>
          </a:xfrm>
        </p:grpSpPr>
        <p:sp>
          <p:nvSpPr>
            <p:cNvPr id="38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33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568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dirty="0" smtClean="0"/>
                <a:t>  </a:t>
              </a:r>
              <a:r>
                <a:rPr lang="th-TH" sz="3600" dirty="0" smtClean="0"/>
                <a:t>การจัดสรรผลประโยชน์</a:t>
              </a:r>
              <a:r>
                <a:rPr lang="en-US" sz="3600" dirty="0"/>
                <a:t> </a:t>
              </a:r>
              <a:r>
                <a:rPr lang="th-TH" sz="3600" dirty="0" smtClean="0"/>
                <a:t>การตรวจสอบ เครือข่าย</a:t>
              </a:r>
            </a:p>
            <a:p>
              <a:pPr eaLnBrk="1" hangingPunct="1"/>
              <a:endParaRPr lang="th-TH" sz="3600" dirty="0" smtClean="0"/>
            </a:p>
          </p:txBody>
        </p:sp>
        <p:sp>
          <p:nvSpPr>
            <p:cNvPr id="41" name="Text Box 50"/>
            <p:cNvSpPr txBox="1">
              <a:spLocks noChangeArrowheads="1"/>
            </p:cNvSpPr>
            <p:nvPr/>
          </p:nvSpPr>
          <p:spPr bwMode="gray">
            <a:xfrm>
              <a:off x="1426" y="1886"/>
              <a:ext cx="15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 smtClean="0">
                  <a:solidFill>
                    <a:schemeClr val="bg1"/>
                  </a:solidFill>
                  <a:effectLst/>
                  <a:latin typeface="Arial" pitchFamily="34" charset="0"/>
                </a:rPr>
                <a:t>6</a:t>
              </a:r>
              <a:endParaRPr lang="en-US" sz="3200" b="1" dirty="0"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42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127328"/>
            <a:ext cx="7705104" cy="4933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600" dirty="0">
                <a:solidFill>
                  <a:srgbClr val="FF0000"/>
                </a:solidFill>
              </a:rPr>
              <a:t>การบริหารเงินทุนครบวงจรของกลุ่มออมทรัพย์เพื่อการผลิต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059113" y="692150"/>
            <a:ext cx="1296987" cy="5048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/>
              <a:t>สมาชิก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259632" y="1484784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/>
              <a:t>เงินฝากพิเศษ</a:t>
            </a:r>
          </a:p>
        </p:txBody>
      </p:sp>
      <p:sp>
        <p:nvSpPr>
          <p:cNvPr id="7" name="ตัดมุมสี่เหลี่ยมด้านทแยงมุม 6"/>
          <p:cNvSpPr/>
          <p:nvPr/>
        </p:nvSpPr>
        <p:spPr>
          <a:xfrm>
            <a:off x="2987675" y="1484313"/>
            <a:ext cx="2160588" cy="57626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solidFill>
                  <a:srgbClr val="FF0000"/>
                </a:solidFill>
              </a:rPr>
              <a:t>เงินฝากสัจจะสะสม</a:t>
            </a:r>
          </a:p>
        </p:txBody>
      </p:sp>
      <p:sp>
        <p:nvSpPr>
          <p:cNvPr id="8" name="มนมุมสี่เหลี่ยมหนึ่งมุม 7"/>
          <p:cNvSpPr/>
          <p:nvPr/>
        </p:nvSpPr>
        <p:spPr>
          <a:xfrm rot="10800000" flipH="1" flipV="1">
            <a:off x="5508625" y="1484785"/>
            <a:ext cx="3635374" cy="576064"/>
          </a:xfrm>
          <a:prstGeom prst="round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</a:rPr>
              <a:t>เงินกู้ เงินอุดหนุน เงินบริจาค เงินอื่น ๆ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6804248" y="2636912"/>
            <a:ext cx="187220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 err="1">
                <a:solidFill>
                  <a:srgbClr val="0070C0"/>
                </a:solidFill>
              </a:rPr>
              <a:t>สอ.พช.</a:t>
            </a:r>
            <a:endParaRPr lang="th-TH" sz="4800" b="1" dirty="0">
              <a:solidFill>
                <a:srgbClr val="0070C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520" y="2636912"/>
            <a:ext cx="180000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</a:rPr>
              <a:t>เงินปันผล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1520" y="5409272"/>
            <a:ext cx="180000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</a:rPr>
              <a:t>ทุนสาธารณะ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51520" y="3140968"/>
            <a:ext cx="180000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</a:rPr>
              <a:t>เงินเฉลี่ยคืน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1520" y="3717032"/>
            <a:ext cx="180000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</a:rPr>
              <a:t>ทุนสำรอง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1520" y="4293096"/>
            <a:ext cx="180000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</a:rPr>
              <a:t>ทุนดำเนินงาน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51520" y="4869160"/>
            <a:ext cx="180000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</a:rPr>
              <a:t>ทุนสวัสดิการ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1520" y="5985336"/>
            <a:ext cx="1800000" cy="46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</a:rPr>
              <a:t>ทุนขยายงาน</a:t>
            </a:r>
          </a:p>
        </p:txBody>
      </p:sp>
      <p:sp>
        <p:nvSpPr>
          <p:cNvPr id="19" name="สี่เหลี่ยมมุมมน 18"/>
          <p:cNvSpPr/>
          <p:nvPr/>
        </p:nvSpPr>
        <p:spPr>
          <a:xfrm>
            <a:off x="2843808" y="3212976"/>
            <a:ext cx="4104456" cy="2736304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3635896" y="3752416"/>
            <a:ext cx="2592288" cy="1512168"/>
          </a:xfrm>
          <a:prstGeom prst="ellipse">
            <a:avLst/>
          </a:prstGeom>
          <a:solidFill>
            <a:srgbClr val="0033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dirty="0"/>
              <a:t>เงินทุน</a:t>
            </a:r>
          </a:p>
          <a:p>
            <a:pPr algn="ctr">
              <a:defRPr/>
            </a:pPr>
            <a:r>
              <a:rPr lang="th-TH" sz="2800" dirty="0"/>
              <a:t>กลุ่มออมทรัพย์ ฯ</a:t>
            </a:r>
          </a:p>
        </p:txBody>
      </p:sp>
      <p:sp>
        <p:nvSpPr>
          <p:cNvPr id="22" name="ตัดมุมสี่เหลี่ยมด้านทแยงมุม 21"/>
          <p:cNvSpPr/>
          <p:nvPr/>
        </p:nvSpPr>
        <p:spPr>
          <a:xfrm>
            <a:off x="5724525" y="692150"/>
            <a:ext cx="2303463" cy="57626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/>
              <a:t>องค์กร/รัฐ/เอกชน</a:t>
            </a:r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7019925" y="4437063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0000"/>
                </a:solidFill>
              </a:rPr>
              <a:t>สมาชิก</a:t>
            </a:r>
          </a:p>
        </p:txBody>
      </p:sp>
      <p:sp>
        <p:nvSpPr>
          <p:cNvPr id="24" name="สี่เหลี่ยมมุมมน 23"/>
          <p:cNvSpPr/>
          <p:nvPr/>
        </p:nvSpPr>
        <p:spPr>
          <a:xfrm>
            <a:off x="7019925" y="5013325"/>
            <a:ext cx="15128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rgbClr val="FF0000"/>
                </a:solidFill>
              </a:rPr>
              <a:t>กลุ่ม / องค์กร</a:t>
            </a:r>
          </a:p>
        </p:txBody>
      </p:sp>
      <p:sp>
        <p:nvSpPr>
          <p:cNvPr id="27" name="ลูกศรขึ้น 26"/>
          <p:cNvSpPr/>
          <p:nvPr/>
        </p:nvSpPr>
        <p:spPr>
          <a:xfrm>
            <a:off x="4139952" y="5301208"/>
            <a:ext cx="1152128" cy="936104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ลูกศรซ้าย 27"/>
          <p:cNvSpPr/>
          <p:nvPr/>
        </p:nvSpPr>
        <p:spPr>
          <a:xfrm>
            <a:off x="2484438" y="3789363"/>
            <a:ext cx="503237" cy="1295400"/>
          </a:xfrm>
          <a:prstGeom prst="leftArrow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9" name="ลูกศรลง 28"/>
          <p:cNvSpPr/>
          <p:nvPr/>
        </p:nvSpPr>
        <p:spPr>
          <a:xfrm>
            <a:off x="4140200" y="2349500"/>
            <a:ext cx="719138" cy="79216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0" name="ลูกศรขวาท้ายขีด 29"/>
          <p:cNvSpPr/>
          <p:nvPr/>
        </p:nvSpPr>
        <p:spPr>
          <a:xfrm rot="7131322">
            <a:off x="5707857" y="2191544"/>
            <a:ext cx="889000" cy="833437"/>
          </a:xfrm>
          <a:prstGeom prst="stripedRightArrow">
            <a:avLst>
              <a:gd name="adj1" fmla="val 50000"/>
              <a:gd name="adj2" fmla="val 283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1" name="ลูกศรขวาท้ายขีด 30"/>
          <p:cNvSpPr/>
          <p:nvPr/>
        </p:nvSpPr>
        <p:spPr>
          <a:xfrm rot="3129263">
            <a:off x="2567781" y="2261395"/>
            <a:ext cx="911225" cy="817562"/>
          </a:xfrm>
          <a:prstGeom prst="stripedRightArrow">
            <a:avLst>
              <a:gd name="adj1" fmla="val 50000"/>
              <a:gd name="adj2" fmla="val 313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2" name="วงรี 31"/>
          <p:cNvSpPr/>
          <p:nvPr/>
        </p:nvSpPr>
        <p:spPr>
          <a:xfrm>
            <a:off x="5004048" y="3140968"/>
            <a:ext cx="2232248" cy="1080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i="1" dirty="0">
                <a:solidFill>
                  <a:srgbClr val="002060"/>
                </a:solidFill>
              </a:rPr>
              <a:t>เงินทุน</a:t>
            </a:r>
          </a:p>
          <a:p>
            <a:pPr algn="ctr">
              <a:defRPr/>
            </a:pPr>
            <a:r>
              <a:rPr lang="th-TH" sz="2400" b="1" i="1" dirty="0">
                <a:solidFill>
                  <a:srgbClr val="002060"/>
                </a:solidFill>
              </a:rPr>
              <a:t>กลุ่มออมทรัพย์ฯข้าราชการ </a:t>
            </a:r>
            <a:r>
              <a:rPr lang="th-TH" sz="2400" b="1" i="1" dirty="0" err="1">
                <a:solidFill>
                  <a:srgbClr val="002060"/>
                </a:solidFill>
              </a:rPr>
              <a:t>พช.</a:t>
            </a:r>
            <a:endParaRPr lang="th-TH" sz="2400" b="1" i="1" dirty="0">
              <a:solidFill>
                <a:srgbClr val="002060"/>
              </a:solidFill>
            </a:endParaRPr>
          </a:p>
        </p:txBody>
      </p:sp>
      <p:sp>
        <p:nvSpPr>
          <p:cNvPr id="43042" name="TextBox 32"/>
          <p:cNvSpPr txBox="1">
            <a:spLocks noChangeArrowheads="1"/>
          </p:cNvSpPr>
          <p:nvPr/>
        </p:nvSpPr>
        <p:spPr bwMode="auto">
          <a:xfrm>
            <a:off x="5651500" y="6021388"/>
            <a:ext cx="1090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>
                <a:solidFill>
                  <a:srgbClr val="7030A0"/>
                </a:solidFill>
              </a:rPr>
              <a:t>คืนเงินกู้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5600" y="3790950"/>
            <a:ext cx="1080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chemeClr val="bg2">
                    <a:lumMod val="10000"/>
                  </a:schemeClr>
                </a:solidFill>
              </a:rPr>
              <a:t>ดอกเบี้ย ค่าปรับ</a:t>
            </a:r>
          </a:p>
          <a:p>
            <a:pPr>
              <a:defRPr/>
            </a:pPr>
            <a:r>
              <a:rPr lang="th-TH" sz="2400" b="1" dirty="0">
                <a:solidFill>
                  <a:schemeClr val="bg2">
                    <a:lumMod val="10000"/>
                  </a:schemeClr>
                </a:solidFill>
              </a:rPr>
              <a:t>สมานาคุณ</a:t>
            </a:r>
          </a:p>
        </p:txBody>
      </p:sp>
      <p:cxnSp>
        <p:nvCxnSpPr>
          <p:cNvPr id="37" name="ตัวเชื่อมต่อตรง 36"/>
          <p:cNvCxnSpPr>
            <a:stCxn id="23" idx="3"/>
          </p:cNvCxnSpPr>
          <p:nvPr/>
        </p:nvCxnSpPr>
        <p:spPr>
          <a:xfrm>
            <a:off x="8604250" y="4652963"/>
            <a:ext cx="288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 rot="5400000">
            <a:off x="2160588" y="4760912"/>
            <a:ext cx="503238" cy="144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 rot="10800000">
            <a:off x="2411413" y="3500438"/>
            <a:ext cx="73025" cy="10810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47" name="กลุ่ม 82"/>
          <p:cNvGrpSpPr>
            <a:grpSpLocks/>
          </p:cNvGrpSpPr>
          <p:nvPr/>
        </p:nvGrpSpPr>
        <p:grpSpPr bwMode="auto">
          <a:xfrm>
            <a:off x="1979613" y="2997200"/>
            <a:ext cx="755650" cy="3222625"/>
            <a:chOff x="1979712" y="2996952"/>
            <a:chExt cx="756084" cy="3222384"/>
          </a:xfrm>
        </p:grpSpPr>
        <p:cxnSp>
          <p:nvCxnSpPr>
            <p:cNvPr id="47" name="ลูกศรเชื่อมต่อแบบตรง 46"/>
            <p:cNvCxnSpPr>
              <a:stCxn id="28" idx="1"/>
            </p:cNvCxnSpPr>
            <p:nvPr/>
          </p:nvCxnSpPr>
          <p:spPr>
            <a:xfrm rot="10800000">
              <a:off x="1979712" y="4436707"/>
              <a:ext cx="503526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/>
            <p:cNvCxnSpPr>
              <a:stCxn id="28" idx="1"/>
            </p:cNvCxnSpPr>
            <p:nvPr/>
          </p:nvCxnSpPr>
          <p:spPr>
            <a:xfrm rot="10800000">
              <a:off x="2267214" y="4076371"/>
              <a:ext cx="216024" cy="3603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/>
            <p:cNvCxnSpPr>
              <a:stCxn id="28" idx="1"/>
            </p:cNvCxnSpPr>
            <p:nvPr/>
          </p:nvCxnSpPr>
          <p:spPr>
            <a:xfrm rot="10800000" flipV="1">
              <a:off x="2411760" y="4436707"/>
              <a:ext cx="71478" cy="12238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/>
            <p:cNvCxnSpPr>
              <a:stCxn id="28" idx="2"/>
            </p:cNvCxnSpPr>
            <p:nvPr/>
          </p:nvCxnSpPr>
          <p:spPr>
            <a:xfrm rot="5400000">
              <a:off x="2069808" y="5499376"/>
              <a:ext cx="1079419" cy="2525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/>
            <p:cNvCxnSpPr/>
            <p:nvPr/>
          </p:nvCxnSpPr>
          <p:spPr>
            <a:xfrm rot="16200000" flipV="1">
              <a:off x="2142056" y="3411201"/>
              <a:ext cx="1007988" cy="1794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ลูกศรเชื่อมต่อแบบตรง 63"/>
            <p:cNvCxnSpPr>
              <a:endCxn id="15" idx="3"/>
            </p:cNvCxnSpPr>
            <p:nvPr/>
          </p:nvCxnSpPr>
          <p:spPr>
            <a:xfrm rot="10800000" flipV="1">
              <a:off x="2051190" y="5085946"/>
              <a:ext cx="289091" cy="174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ลูกศรเชื่อมต่อแบบตรง 65"/>
            <p:cNvCxnSpPr/>
            <p:nvPr/>
          </p:nvCxnSpPr>
          <p:spPr>
            <a:xfrm rot="10800000">
              <a:off x="2051190" y="4074784"/>
              <a:ext cx="216024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ลูกศรเชื่อมต่อแบบตรง 68"/>
            <p:cNvCxnSpPr/>
            <p:nvPr/>
          </p:nvCxnSpPr>
          <p:spPr>
            <a:xfrm rot="10800000" flipV="1">
              <a:off x="2051190" y="3501739"/>
              <a:ext cx="360570" cy="174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ลูกศรเชื่อมต่อแบบตรง 70"/>
            <p:cNvCxnSpPr/>
            <p:nvPr/>
          </p:nvCxnSpPr>
          <p:spPr>
            <a:xfrm rot="10800000" flipV="1">
              <a:off x="2051190" y="2996952"/>
              <a:ext cx="505115" cy="174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ลูกศรเชื่อมต่อแบบตรง 72"/>
            <p:cNvCxnSpPr/>
            <p:nvPr/>
          </p:nvCxnSpPr>
          <p:spPr>
            <a:xfrm rot="10800000">
              <a:off x="1979712" y="5658991"/>
              <a:ext cx="432048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ลูกศรเชื่อมต่อแบบตรง 76"/>
            <p:cNvCxnSpPr>
              <a:endCxn id="16" idx="3"/>
            </p:cNvCxnSpPr>
            <p:nvPr/>
          </p:nvCxnSpPr>
          <p:spPr>
            <a:xfrm rot="10800000" flipV="1">
              <a:off x="2051190" y="6165365"/>
              <a:ext cx="432048" cy="5397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48" name="TextBox 83"/>
          <p:cNvSpPr txBox="1">
            <a:spLocks noChangeArrowheads="1"/>
          </p:cNvSpPr>
          <p:nvPr/>
        </p:nvSpPr>
        <p:spPr bwMode="auto">
          <a:xfrm>
            <a:off x="6156325" y="4508500"/>
            <a:ext cx="8651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2400" b="1" dirty="0">
                <a:solidFill>
                  <a:srgbClr val="FF0000"/>
                </a:solidFill>
              </a:rPr>
              <a:t>กลุ่ม/สมาชิก กู้ยืม ธุรกิจ</a:t>
            </a:r>
          </a:p>
        </p:txBody>
      </p:sp>
      <p:cxnSp>
        <p:nvCxnSpPr>
          <p:cNvPr id="86" name="ตัวเชื่อมต่อตรง 85"/>
          <p:cNvCxnSpPr/>
          <p:nvPr/>
        </p:nvCxnSpPr>
        <p:spPr>
          <a:xfrm rot="5400000" flipH="1" flipV="1">
            <a:off x="-72232" y="1808957"/>
            <a:ext cx="1655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/>
          <p:nvPr/>
        </p:nvCxnSpPr>
        <p:spPr>
          <a:xfrm>
            <a:off x="755650" y="1773238"/>
            <a:ext cx="5032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ลูกศรเชื่อมต่อแบบตรง 92"/>
          <p:cNvCxnSpPr>
            <a:endCxn id="5" idx="1"/>
          </p:cNvCxnSpPr>
          <p:nvPr/>
        </p:nvCxnSpPr>
        <p:spPr>
          <a:xfrm flipV="1">
            <a:off x="755650" y="944563"/>
            <a:ext cx="2303463" cy="36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/>
          <p:cNvCxnSpPr/>
          <p:nvPr/>
        </p:nvCxnSpPr>
        <p:spPr>
          <a:xfrm>
            <a:off x="4356100" y="981075"/>
            <a:ext cx="12954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ตรง 96"/>
          <p:cNvCxnSpPr>
            <a:endCxn id="7" idx="2"/>
          </p:cNvCxnSpPr>
          <p:nvPr/>
        </p:nvCxnSpPr>
        <p:spPr>
          <a:xfrm>
            <a:off x="2771775" y="1773238"/>
            <a:ext cx="215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ตัวเชื่อมต่อตรง 98"/>
          <p:cNvCxnSpPr>
            <a:stCxn id="7" idx="0"/>
          </p:cNvCxnSpPr>
          <p:nvPr/>
        </p:nvCxnSpPr>
        <p:spPr>
          <a:xfrm>
            <a:off x="5148263" y="1773238"/>
            <a:ext cx="36036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ตัวเชื่อมต่อตรง 102"/>
          <p:cNvCxnSpPr/>
          <p:nvPr/>
        </p:nvCxnSpPr>
        <p:spPr>
          <a:xfrm>
            <a:off x="4943475" y="6376348"/>
            <a:ext cx="3743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ตัวเชื่อมต่อตรง 106"/>
          <p:cNvCxnSpPr/>
          <p:nvPr/>
        </p:nvCxnSpPr>
        <p:spPr>
          <a:xfrm>
            <a:off x="4500563" y="6597650"/>
            <a:ext cx="43926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ลูกศรเชื่อมต่อแบบตรง 109"/>
          <p:cNvCxnSpPr/>
          <p:nvPr/>
        </p:nvCxnSpPr>
        <p:spPr>
          <a:xfrm rot="5400000" flipH="1" flipV="1">
            <a:off x="4321969" y="6417469"/>
            <a:ext cx="358775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ลูกศรเชื่อมต่อแบบตรง 111"/>
          <p:cNvCxnSpPr/>
          <p:nvPr/>
        </p:nvCxnSpPr>
        <p:spPr>
          <a:xfrm rot="5400000" flipH="1" flipV="1">
            <a:off x="4860131" y="6309519"/>
            <a:ext cx="142875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ตัวเชื่อมต่อตรง 114"/>
          <p:cNvCxnSpPr/>
          <p:nvPr/>
        </p:nvCxnSpPr>
        <p:spPr>
          <a:xfrm rot="5400000">
            <a:off x="7920831" y="5625307"/>
            <a:ext cx="19446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ตัวเชื่อมต่อตรง 117"/>
          <p:cNvCxnSpPr/>
          <p:nvPr/>
        </p:nvCxnSpPr>
        <p:spPr>
          <a:xfrm rot="5400000" flipH="1" flipV="1">
            <a:off x="8099425" y="58054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ตัวเชื่อมต่อตรง 124"/>
          <p:cNvCxnSpPr>
            <a:stCxn id="24" idx="3"/>
          </p:cNvCxnSpPr>
          <p:nvPr/>
        </p:nvCxnSpPr>
        <p:spPr>
          <a:xfrm>
            <a:off x="8532813" y="5229225"/>
            <a:ext cx="142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ลูกศรเชื่อมต่อแบบตรง 136"/>
          <p:cNvCxnSpPr/>
          <p:nvPr/>
        </p:nvCxnSpPr>
        <p:spPr>
          <a:xfrm rot="5400000">
            <a:off x="7273131" y="3969544"/>
            <a:ext cx="936625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/>
          <p:nvPr/>
        </p:nvCxnSpPr>
        <p:spPr>
          <a:xfrm rot="5400000">
            <a:off x="7379494" y="2348707"/>
            <a:ext cx="720725" cy="158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>
            <a:off x="6732588" y="3789363"/>
            <a:ext cx="1008062" cy="1587"/>
          </a:xfrm>
          <a:prstGeom prst="straightConnector1">
            <a:avLst/>
          </a:prstGeom>
          <a:ln w="38100">
            <a:solidFill>
              <a:srgbClr val="00206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ลูกศรเชื่อมต่อแบบตรง 78"/>
          <p:cNvCxnSpPr/>
          <p:nvPr/>
        </p:nvCxnSpPr>
        <p:spPr>
          <a:xfrm>
            <a:off x="5219700" y="4292600"/>
            <a:ext cx="252095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ลูกศรเชื่อมต่อแบบตรง 83"/>
          <p:cNvCxnSpPr/>
          <p:nvPr/>
        </p:nvCxnSpPr>
        <p:spPr>
          <a:xfrm rot="5400000">
            <a:off x="7164388" y="1412875"/>
            <a:ext cx="287338" cy="158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195386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81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WordArt 2"/>
          <p:cNvSpPr>
            <a:spLocks noChangeArrowheads="1" noChangeShapeType="1" noTextEdit="1"/>
          </p:cNvSpPr>
          <p:nvPr/>
        </p:nvSpPr>
        <p:spPr bwMode="blackWhite">
          <a:xfrm>
            <a:off x="1905000" y="2705100"/>
            <a:ext cx="58674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5400" b="1" kern="10" dirty="0" smtClean="0">
                <a:ln w="28575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71842" dir="2700000" algn="ctr" rotWithShape="0">
                    <a:srgbClr val="080808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ขอบคุณครับ </a:t>
            </a:r>
            <a:r>
              <a:rPr lang="en-US" sz="5400" b="1" kern="10" dirty="0" smtClean="0">
                <a:ln w="28575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71842" dir="2700000" algn="ctr" rotWithShape="0">
                    <a:srgbClr val="080808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en-US" sz="5400" b="1" kern="10" dirty="0">
              <a:ln w="28575">
                <a:solidFill>
                  <a:srgbClr val="F8F8F8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71842" dir="2700000" algn="ctr" rotWithShape="0">
                  <a:srgbClr val="080808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685800" y="3581400"/>
            <a:ext cx="7924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th-TH" sz="6000" b="1" dirty="0">
                <a:latin typeface="Angsana New" pitchFamily="18" charset="-34"/>
              </a:rPr>
              <a:t>ประสิทธิ์ สุวรรณ</a:t>
            </a:r>
            <a:r>
              <a:rPr lang="th-TH" sz="6000" b="1" dirty="0" smtClean="0">
                <a:latin typeface="Angsana New" pitchFamily="18" charset="-34"/>
              </a:rPr>
              <a:t>ประสม </a:t>
            </a:r>
          </a:p>
          <a:p>
            <a:pPr algn="r"/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ศศ.บ.,บธ.บ.,ศศ.ม.</a:t>
            </a:r>
            <a:endParaRPr lang="th-TH" sz="4400" b="1" dirty="0">
              <a:solidFill>
                <a:srgbClr val="FF0000"/>
              </a:solidFill>
              <a:latin typeface="Angsana New" pitchFamily="18" charset="-34"/>
            </a:endParaRPr>
          </a:p>
          <a:p>
            <a:pPr algn="r"/>
            <a:r>
              <a:rPr lang="en-US" sz="4400" b="1" dirty="0" smtClean="0">
                <a:solidFill>
                  <a:srgbClr val="FF0000"/>
                </a:solidFill>
                <a:latin typeface="Angsana New" pitchFamily="18" charset="-34"/>
              </a:rPr>
              <a:t>Mobile</a:t>
            </a:r>
            <a:r>
              <a:rPr lang="en-US" sz="3600" b="1" dirty="0" smtClean="0">
                <a:latin typeface="Angsana New" pitchFamily="18" charset="-34"/>
              </a:rPr>
              <a:t> :  </a:t>
            </a:r>
            <a:r>
              <a:rPr lang="th-TH" sz="3600" b="1" dirty="0" smtClean="0">
                <a:latin typeface="Angsana New" pitchFamily="18" charset="-34"/>
              </a:rPr>
              <a:t>081- 990-3831</a:t>
            </a:r>
          </a:p>
          <a:p>
            <a:pPr algn="r"/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</a:rPr>
              <a:t>Face book : </a:t>
            </a:r>
            <a:r>
              <a:rPr lang="en-US" sz="3600" b="1" dirty="0" err="1" smtClean="0">
                <a:solidFill>
                  <a:srgbClr val="FF0000"/>
                </a:solidFill>
                <a:latin typeface="Angsana New" pitchFamily="18" charset="-34"/>
              </a:rPr>
              <a:t>Prasit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ngsana New" pitchFamily="18" charset="-34"/>
              </a:rPr>
              <a:t>Suwanprasom</a:t>
            </a:r>
            <a:endParaRPr lang="th-TH" sz="3600" b="1" dirty="0" smtClean="0">
              <a:solidFill>
                <a:srgbClr val="FF0000"/>
              </a:solidFill>
              <a:latin typeface="Angsana New" pitchFamily="18" charset="-34"/>
            </a:endParaRPr>
          </a:p>
          <a:p>
            <a:pPr algn="r"/>
            <a:r>
              <a:rPr lang="th-TH" sz="3600" b="1" dirty="0" smtClean="0">
                <a:latin typeface="Angsana New" pitchFamily="18" charset="-34"/>
              </a:rPr>
              <a:t> </a:t>
            </a:r>
            <a:endParaRPr lang="th-TH" sz="3600" b="1" dirty="0">
              <a:latin typeface="Angsana New" pitchFamily="18" charset="-34"/>
            </a:endParaRPr>
          </a:p>
        </p:txBody>
      </p:sp>
      <p:sp>
        <p:nvSpPr>
          <p:cNvPr id="180229" name="WordArt 5"/>
          <p:cNvSpPr>
            <a:spLocks noChangeArrowheads="1" noChangeShapeType="1" noTextEdit="1"/>
          </p:cNvSpPr>
          <p:nvPr/>
        </p:nvSpPr>
        <p:spPr bwMode="blackWhite">
          <a:xfrm>
            <a:off x="1571625" y="1257300"/>
            <a:ext cx="6500813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23900" b="1" kern="10" dirty="0" smtClean="0">
                <a:ln w="28575">
                  <a:solidFill>
                    <a:srgbClr val="F8F8F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80808">
                      <a:alpha val="50000"/>
                    </a:srgbClr>
                  </a:outerShdw>
                </a:effectLst>
                <a:latin typeface="Angsana New"/>
                <a:cs typeface="Angsana New"/>
              </a:rPr>
              <a:t>ถาม</a:t>
            </a:r>
            <a:r>
              <a:rPr lang="en-US" sz="23900" b="1" kern="10" dirty="0" smtClean="0">
                <a:ln w="28575">
                  <a:solidFill>
                    <a:srgbClr val="F8F8F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80808">
                      <a:alpha val="50000"/>
                    </a:srgbClr>
                  </a:outerShdw>
                </a:effectLst>
                <a:latin typeface="Angsana New"/>
                <a:cs typeface="Angsana New"/>
              </a:rPr>
              <a:t> </a:t>
            </a:r>
            <a:r>
              <a:rPr lang="en-US" sz="23900" b="1" kern="10" dirty="0">
                <a:ln w="28575">
                  <a:solidFill>
                    <a:srgbClr val="F8F8F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80808">
                      <a:alpha val="50000"/>
                    </a:srgbClr>
                  </a:outerShdw>
                </a:effectLst>
                <a:latin typeface="Angsana New"/>
                <a:cs typeface="Angsana New"/>
              </a:rPr>
              <a:t>&amp; </a:t>
            </a:r>
            <a:r>
              <a:rPr lang="th-TH" sz="23900" b="1" kern="10" dirty="0" smtClean="0">
                <a:ln w="28575">
                  <a:solidFill>
                    <a:srgbClr val="F8F8F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rgbClr val="080808">
                      <a:alpha val="50000"/>
                    </a:srgbClr>
                  </a:outerShdw>
                </a:effectLst>
                <a:latin typeface="Angsana New"/>
                <a:cs typeface="Angsana New"/>
              </a:rPr>
              <a:t>ตอบ</a:t>
            </a:r>
            <a:endParaRPr lang="en-US" sz="23900" b="1" kern="10" dirty="0">
              <a:ln w="28575">
                <a:solidFill>
                  <a:srgbClr val="F8F8F8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rgbClr val="080808">
                    <a:alpha val="50000"/>
                  </a:srgbClr>
                </a:outerShdw>
              </a:effectLst>
              <a:latin typeface="Angsana New"/>
              <a:cs typeface="Angsana New"/>
            </a:endParaRPr>
          </a:p>
        </p:txBody>
      </p:sp>
      <p:pic>
        <p:nvPicPr>
          <p:cNvPr id="5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645772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01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8" grpId="0"/>
      <p:bldP spid="180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คำบรรยายภาพแบบวงรี 3"/>
          <p:cNvSpPr>
            <a:spLocks noChangeArrowheads="1"/>
          </p:cNvSpPr>
          <p:nvPr/>
        </p:nvSpPr>
        <p:spPr bwMode="auto">
          <a:xfrm>
            <a:off x="0" y="0"/>
            <a:ext cx="8001000" cy="3505200"/>
          </a:xfrm>
          <a:prstGeom prst="wedgeEllipseCallout">
            <a:avLst>
              <a:gd name="adj1" fmla="val 5613"/>
              <a:gd name="adj2" fmla="val 7242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 algn="r" eaLnBrk="0" hangingPunct="0"/>
            <a:r>
              <a:rPr lang="th-TH" sz="4400" b="1" dirty="0">
                <a:solidFill>
                  <a:srgbClr val="FF0000"/>
                </a:solidFill>
              </a:rPr>
              <a:t>บัญชีกลุ่มออมทรัพย์ฯ </a:t>
            </a:r>
            <a:endParaRPr lang="th-TH" sz="4400" b="1" dirty="0" smtClean="0">
              <a:solidFill>
                <a:srgbClr val="FF0000"/>
              </a:solidFill>
            </a:endParaRPr>
          </a:p>
          <a:p>
            <a:pPr algn="r" eaLnBrk="0" hangingPunct="0"/>
            <a:r>
              <a:rPr lang="th-TH" sz="4400" b="1" dirty="0" smtClean="0">
                <a:solidFill>
                  <a:srgbClr val="FF0000"/>
                </a:solidFill>
              </a:rPr>
              <a:t>มี</a:t>
            </a:r>
            <a:r>
              <a:rPr lang="th-TH" sz="4400" b="1" dirty="0">
                <a:solidFill>
                  <a:srgbClr val="FF0000"/>
                </a:solidFill>
              </a:rPr>
              <a:t>อะไรบ้าง</a:t>
            </a:r>
            <a:r>
              <a:rPr lang="th-TH" sz="4400" b="1" dirty="0" smtClean="0">
                <a:solidFill>
                  <a:srgbClr val="FF0000"/>
                </a:solidFill>
              </a:rPr>
              <a:t>นะ..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  <a:p>
            <a:pPr algn="r" eaLnBrk="0" hangingPunct="0"/>
            <a:r>
              <a:rPr lang="th-TH" sz="4400" b="1" dirty="0" smtClean="0">
                <a:solidFill>
                  <a:srgbClr val="FF0000"/>
                </a:solidFill>
              </a:rPr>
              <a:t>ปัญหา </a:t>
            </a:r>
            <a:r>
              <a:rPr lang="th-TH" sz="4400" b="1" dirty="0">
                <a:solidFill>
                  <a:srgbClr val="FF0000"/>
                </a:solidFill>
              </a:rPr>
              <a:t>อุปสรรคในการจัดทำบัญชี  พอจะมีบ้างไหม....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th-TH" sz="4400" b="1" dirty="0">
              <a:solidFill>
                <a:srgbClr val="FF0000"/>
              </a:solidFill>
            </a:endParaRPr>
          </a:p>
        </p:txBody>
      </p:sp>
      <p:pic>
        <p:nvPicPr>
          <p:cNvPr id="17411" name="Picture 7" descr="passvsactiv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8919" y="3895380"/>
            <a:ext cx="3070494" cy="256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99"/>
            <a:ext cx="9144000" cy="1143000"/>
          </a:xfrm>
          <a:solidFill>
            <a:srgbClr val="336600"/>
          </a:solidFill>
        </p:spPr>
        <p:txBody>
          <a:bodyPr/>
          <a:lstStyle/>
          <a:p>
            <a:r>
              <a:rPr lang="th-TH" sz="4800" dirty="0" smtClean="0"/>
              <a:t>ปัญหาด้านการจัดทำบัญชีกลุ่มออมทรัพย์เพื่อการผลิต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1000" y="2590997"/>
            <a:ext cx="2591081" cy="913512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4000" dirty="0"/>
              <a:t>ผู้ลงบัญชี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342838" y="1676005"/>
            <a:ext cx="2744325" cy="60999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defTabSz="913834" eaLnBrk="0" hangingPunct="0"/>
            <a:r>
              <a:rPr lang="th-TH" sz="4000" dirty="0"/>
              <a:t>ไม่เข้าใจระบบบัญชี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342838" y="2590997"/>
            <a:ext cx="1601324" cy="60999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defTabSz="913834" eaLnBrk="0" hangingPunct="0"/>
            <a:r>
              <a:rPr lang="th-TH" sz="4000" dirty="0"/>
              <a:t>ขาดทักษะ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342838" y="3504509"/>
            <a:ext cx="3125324" cy="609995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defTabSz="913834" eaLnBrk="0" hangingPunct="0"/>
            <a:r>
              <a:rPr lang="th-TH" sz="4000" dirty="0"/>
              <a:t>ขาดความรู้ความเข้าใจ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56919" y="4267003"/>
            <a:ext cx="2439243" cy="838003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4000" dirty="0">
                <a:solidFill>
                  <a:schemeClr val="tx2"/>
                </a:solidFill>
              </a:rPr>
              <a:t>คณะกรรมการ</a:t>
            </a:r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2896163" y="4724499"/>
            <a:ext cx="137075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lIns="82762" tIns="41381" rIns="82762" bIns="41381" anchor="ctr"/>
          <a:lstStyle/>
          <a:p>
            <a:endParaRPr lang="th-TH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4342839" y="4419502"/>
            <a:ext cx="3887324" cy="762493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4000" dirty="0">
                <a:solidFill>
                  <a:schemeClr val="tx2"/>
                </a:solidFill>
              </a:rPr>
              <a:t>ขาดการตรวจสอบทางบัญชี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56920" y="5562502"/>
            <a:ext cx="2515162" cy="7624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4400" dirty="0"/>
              <a:t>สมาชิก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342838" y="5486992"/>
            <a:ext cx="4344244" cy="8380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4000" dirty="0"/>
              <a:t>ไม่ให้ความสำคัญต่อระบบบัญชี</a:t>
            </a: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2972081" y="5943008"/>
            <a:ext cx="129483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lIns="82762" tIns="41381" rIns="82762" bIns="41381" anchor="ctr"/>
          <a:lstStyle/>
          <a:p>
            <a:endParaRPr lang="th-TH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2977705" y="2018018"/>
            <a:ext cx="1275155" cy="6721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th-TH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V="1">
            <a:off x="2977705" y="2958179"/>
            <a:ext cx="1275155" cy="6810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th-TH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2977705" y="3294269"/>
            <a:ext cx="1339827" cy="6721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1428" tIns="45714" rIns="91428" bIns="45714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nimBg="1"/>
      <p:bldP spid="8204" grpId="0" animBg="1"/>
      <p:bldP spid="8207" grpId="0" animBg="1"/>
      <p:bldP spid="8209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05082" y="1676006"/>
            <a:ext cx="2438118" cy="76249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4400" dirty="0">
                <a:solidFill>
                  <a:srgbClr val="FF0000"/>
                </a:solidFill>
              </a:rPr>
              <a:t>เจ้าหน้าที่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810000" y="533005"/>
            <a:ext cx="4572000" cy="99050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4000" dirty="0"/>
              <a:t>ขาดการสนับสนุนอย่างต่อเนื่อง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810000" y="2286000"/>
            <a:ext cx="5258081" cy="160049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defTabSz="913834" eaLnBrk="0" hangingPunct="0"/>
            <a:r>
              <a:rPr lang="th-TH" sz="4000" dirty="0"/>
              <a:t>ไม่เข้าใจระบบบัญชีกลุ่มออมทรัพย์ฯ</a:t>
            </a:r>
          </a:p>
          <a:p>
            <a:pPr defTabSz="913834" eaLnBrk="0" hangingPunct="0"/>
            <a:r>
              <a:rPr lang="th-TH" sz="4000" dirty="0"/>
              <a:t>ไม่สามารถให้คำแนะนำได้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320144" y="4648200"/>
            <a:ext cx="7138056" cy="903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 defTabSz="913834" eaLnBrk="0" hangingPunct="0"/>
            <a:r>
              <a:rPr lang="th-TH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ขาดการเรียนรู้ในรูปแบบของเครือข่าย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8218932">
            <a:off x="2509539" y="1071933"/>
            <a:ext cx="1516970" cy="182850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878 w 21600"/>
              <a:gd name="T25" fmla="*/ 15081 h 21600"/>
              <a:gd name="T26" fmla="*/ 17831 w 21600"/>
              <a:gd name="T27" fmla="*/ 1783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456" y="0"/>
                </a:moveTo>
                <a:lnTo>
                  <a:pt x="11312" y="3283"/>
                </a:lnTo>
                <a:lnTo>
                  <a:pt x="15081" y="3283"/>
                </a:lnTo>
                <a:lnTo>
                  <a:pt x="15081" y="15081"/>
                </a:lnTo>
                <a:lnTo>
                  <a:pt x="3283" y="15081"/>
                </a:lnTo>
                <a:lnTo>
                  <a:pt x="3283" y="11312"/>
                </a:lnTo>
                <a:lnTo>
                  <a:pt x="0" y="16456"/>
                </a:lnTo>
                <a:lnTo>
                  <a:pt x="3283" y="21600"/>
                </a:lnTo>
                <a:lnTo>
                  <a:pt x="3283" y="17831"/>
                </a:lnTo>
                <a:lnTo>
                  <a:pt x="17831" y="17831"/>
                </a:lnTo>
                <a:lnTo>
                  <a:pt x="17831" y="3283"/>
                </a:lnTo>
                <a:lnTo>
                  <a:pt x="21600" y="3283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8" grpId="0" animBg="1"/>
      <p:bldP spid="10249" grpId="0" animBg="1"/>
      <p:bldP spid="10250" grpId="0" animBg="1"/>
      <p:bldP spid="10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 bwMode="white">
          <a:xfrm>
            <a:off x="857224" y="1142984"/>
            <a:ext cx="7500990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h-TH" sz="8800" dirty="0" smtClean="0">
                <a:solidFill>
                  <a:srgbClr val="002060"/>
                </a:solidFill>
              </a:rPr>
              <a:t>ตอนนี้ </a:t>
            </a:r>
            <a:br>
              <a:rPr lang="th-TH" sz="8800" dirty="0" smtClean="0">
                <a:solidFill>
                  <a:srgbClr val="002060"/>
                </a:solidFill>
              </a:rPr>
            </a:br>
            <a:r>
              <a:rPr lang="th-TH" sz="8800" dirty="0" smtClean="0">
                <a:solidFill>
                  <a:srgbClr val="FF0000"/>
                </a:solidFill>
              </a:rPr>
              <a:t>คุณ...พร้อมหรือยัง ?</a:t>
            </a:r>
            <a:endParaRPr lang="th-TH" sz="8800" dirty="0">
              <a:solidFill>
                <a:srgbClr val="FF0000"/>
              </a:solidFill>
            </a:endParaRPr>
          </a:p>
        </p:txBody>
      </p:sp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prcdd.cdd.go.th/logo/logosavene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2" y="76200"/>
            <a:ext cx="14790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24200" y="214313"/>
            <a:ext cx="2357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7200" b="1" dirty="0">
                <a:solidFill>
                  <a:srgbClr val="FF0000"/>
                </a:solidFill>
                <a:latin typeface="Trebuchet MS" pitchFamily="34" charset="0"/>
                <a:cs typeface="KodchiangUPC" pitchFamily="18" charset="-34"/>
              </a:rPr>
              <a:t>รู้อะไรดี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52550" y="1219201"/>
            <a:ext cx="70294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6000" b="1" dirty="0">
                <a:solidFill>
                  <a:srgbClr val="002060"/>
                </a:solidFill>
                <a:latin typeface="Trebuchet MS" pitchFamily="34" charset="0"/>
                <a:cs typeface="KodchiangUPC" pitchFamily="18" charset="-34"/>
              </a:rPr>
              <a:t>รู้วิชา      สารพัด     ยังขัดสน</a:t>
            </a:r>
          </a:p>
          <a:p>
            <a:pPr eaLnBrk="1" hangingPunct="1">
              <a:spcBef>
                <a:spcPct val="50000"/>
              </a:spcBef>
            </a:pPr>
            <a:r>
              <a:rPr lang="th-TH" sz="6000" b="1" dirty="0">
                <a:solidFill>
                  <a:srgbClr val="002060"/>
                </a:solidFill>
                <a:latin typeface="Trebuchet MS" pitchFamily="34" charset="0"/>
                <a:cs typeface="KodchiangUPC" pitchFamily="18" charset="-34"/>
              </a:rPr>
              <a:t>รู้จักคน	เรื่องมาก	    ยากไฉน</a:t>
            </a:r>
          </a:p>
          <a:p>
            <a:pPr eaLnBrk="1" hangingPunct="1">
              <a:spcBef>
                <a:spcPct val="50000"/>
              </a:spcBef>
            </a:pPr>
            <a:r>
              <a:rPr lang="th-TH" sz="6000" b="1" dirty="0">
                <a:solidFill>
                  <a:srgbClr val="002060"/>
                </a:solidFill>
                <a:latin typeface="Trebuchet MS" pitchFamily="34" charset="0"/>
                <a:cs typeface="KodchiangUPC" pitchFamily="18" charset="-34"/>
              </a:rPr>
              <a:t>รู้งานดี 	อาจเด่น	    จนเป็นภัย</a:t>
            </a:r>
          </a:p>
          <a:p>
            <a:pPr eaLnBrk="1" hangingPunct="1">
              <a:spcBef>
                <a:spcPct val="50000"/>
              </a:spcBef>
            </a:pPr>
            <a:r>
              <a:rPr lang="th-TH" sz="6000" b="1" dirty="0">
                <a:solidFill>
                  <a:srgbClr val="002060"/>
                </a:solidFill>
                <a:latin typeface="Trebuchet MS" pitchFamily="34" charset="0"/>
                <a:cs typeface="KodchiangUPC" pitchFamily="18" charset="-34"/>
              </a:rPr>
              <a:t>รู้อะไร 	ไม่สู้</a:t>
            </a:r>
            <a:endParaRPr lang="th-TH" sz="6000" dirty="0">
              <a:solidFill>
                <a:srgbClr val="002060"/>
              </a:solidFill>
              <a:latin typeface="Trebuchet MS" pitchFamily="34" charset="0"/>
              <a:cs typeface="KodchiangUPC" pitchFamily="18" charset="-34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57838" y="4924425"/>
            <a:ext cx="2214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8000" b="1" dirty="0">
                <a:solidFill>
                  <a:srgbClr val="FF3300"/>
                </a:solidFill>
                <a:latin typeface="Trebuchet MS" pitchFamily="34" charset="0"/>
                <a:cs typeface="KodchiangUPC" pitchFamily="18" charset="-34"/>
              </a:rPr>
              <a:t>รู้สึกตัว</a:t>
            </a:r>
            <a:endParaRPr lang="th-TH" sz="8000" b="1" dirty="0">
              <a:latin typeface="Trebuchet MS" pitchFamily="34" charset="0"/>
              <a:cs typeface="Kodchiang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2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  <p:bldP spid="10" grpId="0" autoUpdateAnimBg="0"/>
    </p:bldLst>
  </p:timing>
</p:sld>
</file>

<file path=ppt/theme/theme1.xml><?xml version="1.0" encoding="utf-8"?>
<a:theme xmlns:a="http://schemas.openxmlformats.org/drawingml/2006/main" name="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209</TotalTime>
  <Words>2187</Words>
  <Application>Microsoft Office PowerPoint</Application>
  <PresentationFormat>นำเสนอทางหน้าจอ (4:3)</PresentationFormat>
  <Paragraphs>402</Paragraphs>
  <Slides>41</Slides>
  <Notes>2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4" baseType="lpstr">
      <vt:lpstr>cdb2004c010gl</vt:lpstr>
      <vt:lpstr>Image</vt:lpstr>
      <vt:lpstr>Clip</vt:lpstr>
      <vt:lpstr>ภาพนิ่ง 1</vt:lpstr>
      <vt:lpstr>ข้อมูลส่วนบุคคล</vt:lpstr>
      <vt:lpstr>ภาพนิ่ง 3</vt:lpstr>
      <vt:lpstr>กรอบการบรรยายให้ความรู้</vt:lpstr>
      <vt:lpstr>ภาพนิ่ง 5</vt:lpstr>
      <vt:lpstr>ปัญหาด้านการจัดทำบัญชีกลุ่มออมทรัพย์เพื่อการผลิต</vt:lpstr>
      <vt:lpstr>ภาพนิ่ง 7</vt:lpstr>
      <vt:lpstr>ภาพนิ่ง 8</vt:lpstr>
      <vt:lpstr>ภาพนิ่ง 9</vt:lpstr>
      <vt:lpstr>ข้อตกลง กติกา</vt:lpstr>
      <vt:lpstr>ภาพนิ่ง 11</vt:lpstr>
      <vt:lpstr>ภาพนิ่ง 12</vt:lpstr>
      <vt:lpstr>ภาพนิ่ง 13</vt:lpstr>
      <vt:lpstr>หลักการและความสำคัญ</vt:lpstr>
      <vt:lpstr>ภาพนิ่ง 15</vt:lpstr>
      <vt:lpstr>         สรุป นิยามของการบัญชี         เป็นวิชาการและหน้าที่งานที่เกี่ยวกับการบันทึก การจัดหมวดหมู่ การสรุปผล และการวิเคราะห์ตีความรายการ และเหตุการณ์ทางการเงินอย่างมีหลักเกณฑ์ของหน่วยงานต่าง ๆ หรือ  กลุ่มองค์กรต่าง ๆ ทุกรูปแบบที่ใช้อยู่ในสังคม  เพื่อเสนอข้อมูลต่อผู้ใช้ ผู้เกี่ยวข้องเพื่อให้เกิดประโยชน์ต่อการตัดสินใจ       อย่างมีประสิทธิภาพ </vt:lpstr>
      <vt:lpstr>ภาพนิ่ง 17</vt:lpstr>
      <vt:lpstr>ภาพนิ่ง 18</vt:lpstr>
      <vt:lpstr>ศัพท์ทางการบัญชีที่ควรรู้</vt:lpstr>
      <vt:lpstr>ศัพท์ทางการบัญชีที่ควรรู้</vt:lpstr>
      <vt:lpstr>หลักความสัมพันธ์พื้นฐานทางการบัญชี</vt:lpstr>
      <vt:lpstr>ภาพนิ่ง 22</vt:lpstr>
      <vt:lpstr>ภาพนิ่ง 23</vt:lpstr>
      <vt:lpstr>การลงบัญชีกลุ่มออมทรัพย์ฯ</vt:lpstr>
      <vt:lpstr>   การสรุปผล ฯ และงบแสดงฐานะทางการเงิน</vt:lpstr>
      <vt:lpstr>การฝึกทักษะทางการจัดทำบัญชี ขั้นต้นถึงขั้นปลาย</vt:lpstr>
      <vt:lpstr>การจัดสรรผลประโยชน์</vt:lpstr>
      <vt:lpstr>วิธีการคำนวณเงินปันผล</vt:lpstr>
      <vt:lpstr>ภาพนิ่ง 29</vt:lpstr>
      <vt:lpstr>ภาพนิ่ง 30</vt:lpstr>
      <vt:lpstr>การคิดเงินเฉลี่ยคืน</vt:lpstr>
      <vt:lpstr>วิธีคำนวณ</vt:lpstr>
      <vt:lpstr>การตรวจสอบบัญชี เทคนิคการตรวจสอบบัญชี</vt:lpstr>
      <vt:lpstr>การตรวจสอบบัญชีกลุ่มออมทรัพย์เพื่อการผลิต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การบริหารเงินทุนครบวงจรของกลุ่มออมทรัพย์เพื่อการผลิต</vt:lpstr>
      <vt:lpstr>ภาพนิ่ง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Suboraho Band</dc:creator>
  <cp:lastModifiedBy>Administrat</cp:lastModifiedBy>
  <cp:revision>30</cp:revision>
  <dcterms:created xsi:type="dcterms:W3CDTF">2011-11-19T18:55:06Z</dcterms:created>
  <dcterms:modified xsi:type="dcterms:W3CDTF">2013-10-18T06:18:49Z</dcterms:modified>
</cp:coreProperties>
</file>