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3" r:id="rId11"/>
    <p:sldId id="264" r:id="rId12"/>
  </p:sldIdLst>
  <p:sldSz cx="12192000" cy="6858000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80C"/>
    <a:srgbClr val="E0B720"/>
    <a:srgbClr val="F488A9"/>
    <a:srgbClr val="E1CA1F"/>
    <a:srgbClr val="D5B52B"/>
    <a:srgbClr val="E2C61E"/>
    <a:srgbClr val="D9C027"/>
    <a:srgbClr val="F5A9D4"/>
    <a:srgbClr val="F292C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E957B-0ECC-478A-BF8F-0467E4823DA8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15356-D405-4345-839B-E82A633660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197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2BECF-FC03-4A12-84E7-600794512C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2BECF-FC03-4A12-84E7-600794512C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2BECF-FC03-4A12-84E7-600794512C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0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2BECF-FC03-4A12-84E7-600794512C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2BECF-FC03-4A12-84E7-600794512C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20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937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30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96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10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742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06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71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4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20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40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9F88-7506-4D36-AAF7-C903EE3904C7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32CF-F74E-4E4E-9752-5E2F5FA61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701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07603" y="2478496"/>
            <a:ext cx="4105843" cy="43795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7" name="Rectangle 6"/>
          <p:cNvSpPr/>
          <p:nvPr/>
        </p:nvSpPr>
        <p:spPr>
          <a:xfrm>
            <a:off x="3175210" y="0"/>
            <a:ext cx="840719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31" name="Rectangle 30"/>
          <p:cNvSpPr/>
          <p:nvPr/>
        </p:nvSpPr>
        <p:spPr>
          <a:xfrm>
            <a:off x="607603" y="2478496"/>
            <a:ext cx="10978262" cy="1728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30" name="TextBox 29"/>
          <p:cNvSpPr txBox="1"/>
          <p:nvPr/>
        </p:nvSpPr>
        <p:spPr>
          <a:xfrm>
            <a:off x="7478246" y="5529873"/>
            <a:ext cx="3974842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84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โดย</a:t>
            </a:r>
            <a:endParaRPr lang="en-US" sz="384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j-cs"/>
            </a:endParaRPr>
          </a:p>
          <a:p>
            <a:pPr algn="ctr">
              <a:lnSpc>
                <a:spcPct val="80000"/>
              </a:lnSpc>
            </a:pPr>
            <a:r>
              <a:rPr lang="th-TH" sz="384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สำนักงานเลขานุการกรม</a:t>
            </a:r>
          </a:p>
        </p:txBody>
      </p:sp>
      <p:pic>
        <p:nvPicPr>
          <p:cNvPr id="11" name="Picture 2" descr="Image result for à¸à¸£à¸¡à¸à¸²à¸£à¸à¸±à¸à¸à¸²à¸à¸¸à¸¡à¸à¸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1" y="419858"/>
            <a:ext cx="1614655" cy="161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เจี๊ยบ\งานจากเดสทอป 61\KM 2562\ประกวด 62\downloa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10" y="2817239"/>
            <a:ext cx="4299571" cy="389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059085" y="609898"/>
            <a:ext cx="596226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การจัด</a:t>
            </a:r>
            <a:r>
              <a:rPr lang="th-TH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การเรื่องร้องเรียน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j-cs"/>
            </a:endParaRPr>
          </a:p>
          <a:p>
            <a:pPr algn="ctr">
              <a:lnSpc>
                <a:spcPct val="80000"/>
              </a:lnSpc>
            </a:pPr>
            <a:r>
              <a:rPr lang="th-TH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j-cs"/>
              </a:rPr>
              <a:t>ที่เกี่ยวข้องกับงานพัฒนาชุมชน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20689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23" y="705317"/>
            <a:ext cx="4167500" cy="312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13" y="3830941"/>
            <a:ext cx="4354034" cy="289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เจี๊ยบ\งานจากเดสทอป 61\KM 2562\ประกวด 62\190901111347_ศูนย์ดำรงธรรม%202_๑๙๐๘๒๙_007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1"/>
          <a:stretch/>
        </p:blipFill>
        <p:spPr bwMode="auto">
          <a:xfrm>
            <a:off x="1438756" y="3830941"/>
            <a:ext cx="4675357" cy="2946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66"/>
            <a:ext cx="994712" cy="6394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4712" y="20093"/>
            <a:ext cx="9978088" cy="68522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9" name="TextBox 8"/>
          <p:cNvSpPr txBox="1"/>
          <p:nvPr/>
        </p:nvSpPr>
        <p:spPr>
          <a:xfrm>
            <a:off x="2379668" y="45766"/>
            <a:ext cx="773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>
                <a:latin typeface="TH SarabunPSK" pitchFamily="34" charset="-34"/>
                <a:cs typeface="+mj-cs"/>
              </a:rPr>
              <a:t>การจัด</a:t>
            </a:r>
            <a:r>
              <a:rPr lang="th-TH" sz="3600" b="1" dirty="0">
                <a:latin typeface="TH SarabunPSK" pitchFamily="34" charset="-34"/>
                <a:cs typeface="+mj-cs"/>
              </a:rPr>
              <a:t>การเรื่องร้องเรียนที่เกี่ยวข้องกับงานพัฒนาชุมชน</a:t>
            </a:r>
            <a:endParaRPr lang="en-US" sz="3600" b="1" dirty="0"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08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66" y="2000532"/>
            <a:ext cx="9978088" cy="250809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8" name="TextBox 7"/>
          <p:cNvSpPr txBox="1"/>
          <p:nvPr/>
        </p:nvSpPr>
        <p:spPr>
          <a:xfrm>
            <a:off x="1705109" y="2674763"/>
            <a:ext cx="7733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+mj-cs"/>
              </a:rPr>
              <a:t>จบการนำเสนอ</a:t>
            </a:r>
            <a:endParaRPr lang="en-US" sz="6000" b="1" dirty="0">
              <a:latin typeface="TH SarabunPSK" pitchFamily="34" charset="-34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29" y="1834133"/>
            <a:ext cx="2840888" cy="284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1584" y="0"/>
            <a:ext cx="6739949" cy="6368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53" name="TextBox 52"/>
          <p:cNvSpPr txBox="1"/>
          <p:nvPr/>
        </p:nvSpPr>
        <p:spPr>
          <a:xfrm>
            <a:off x="1929563" y="-65204"/>
            <a:ext cx="946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>
                <a:latin typeface="TH SarabunPSK" pitchFamily="34" charset="-34"/>
                <a:cs typeface="+mj-cs"/>
              </a:rPr>
              <a:t>การจัด</a:t>
            </a:r>
            <a:r>
              <a:rPr lang="th-TH" sz="3600" b="1" dirty="0">
                <a:latin typeface="TH SarabunPSK" pitchFamily="34" charset="-34"/>
                <a:cs typeface="+mj-cs"/>
              </a:rPr>
              <a:t>การเรื่องร้องเรียนที่เกี่ยวข้องกับงานพัฒนาชุมชน</a:t>
            </a:r>
            <a:endParaRPr lang="en-US" sz="3600" b="1" dirty="0">
              <a:latin typeface="TH SarabunPSK" pitchFamily="34" charset="-34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80713" y="1543933"/>
            <a:ext cx="5165990" cy="665830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26" name="Rounded Rectangle 25"/>
          <p:cNvSpPr/>
          <p:nvPr/>
        </p:nvSpPr>
        <p:spPr>
          <a:xfrm>
            <a:off x="798715" y="1236454"/>
            <a:ext cx="4493298" cy="4147661"/>
          </a:xfrm>
          <a:prstGeom prst="roundRect">
            <a:avLst>
              <a:gd name="adj" fmla="val 11881"/>
            </a:avLst>
          </a:prstGeom>
          <a:solidFill>
            <a:srgbClr val="00206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 dirty="0">
              <a:solidFill>
                <a:srgbClr val="FFC000"/>
              </a:solidFill>
            </a:endParaRPr>
          </a:p>
        </p:txBody>
      </p:sp>
      <p:cxnSp>
        <p:nvCxnSpPr>
          <p:cNvPr id="27" name="Elbow Connector 26"/>
          <p:cNvCxnSpPr/>
          <p:nvPr/>
        </p:nvCxnSpPr>
        <p:spPr>
          <a:xfrm>
            <a:off x="4976341" y="1683815"/>
            <a:ext cx="1209734" cy="327835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2803" y="1636153"/>
            <a:ext cx="5036196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th-TH" sz="288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80" b="1" dirty="0">
                <a:latin typeface="TH SarabunPSK" pitchFamily="34" charset="-34"/>
                <a:cs typeface="+mj-cs"/>
              </a:rPr>
              <a:t>กลุ่มงานช่วยอำนวยการและประสานราชการ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5477" y="1212642"/>
            <a:ext cx="4419774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4320" b="1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800" b="1" dirty="0">
                <a:solidFill>
                  <a:srgbClr val="FFC000"/>
                </a:solidFill>
                <a:latin typeface="TH SarabunPSK" pitchFamily="34" charset="-34"/>
                <a:cs typeface="+mj-cs"/>
              </a:rPr>
              <a:t>ส่วนที่ 1</a:t>
            </a:r>
          </a:p>
          <a:p>
            <a:pPr algn="ctr"/>
            <a:r>
              <a:rPr lang="th-TH" sz="4800" b="1" dirty="0">
                <a:solidFill>
                  <a:srgbClr val="FFC000"/>
                </a:solidFill>
                <a:latin typeface="TH SarabunPSK" pitchFamily="34" charset="-34"/>
                <a:cs typeface="+mj-cs"/>
              </a:rPr>
              <a:t> โครงสร้าง</a:t>
            </a:r>
          </a:p>
          <a:p>
            <a:pPr algn="ctr"/>
            <a:r>
              <a:rPr lang="th-TH" sz="4800" b="1" dirty="0">
                <a:solidFill>
                  <a:srgbClr val="FFC000"/>
                </a:solidFill>
                <a:latin typeface="TH SarabunPSK" pitchFamily="34" charset="-34"/>
                <a:cs typeface="+mj-cs"/>
              </a:rPr>
              <a:t>สำนักงานเลขานุการกรม</a:t>
            </a:r>
          </a:p>
          <a:p>
            <a:pPr algn="ctr"/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Elbow Connector 46"/>
          <p:cNvCxnSpPr/>
          <p:nvPr/>
        </p:nvCxnSpPr>
        <p:spPr>
          <a:xfrm>
            <a:off x="5016619" y="4855591"/>
            <a:ext cx="1209733" cy="291314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" y="69638"/>
            <a:ext cx="994712" cy="639458"/>
          </a:xfrm>
          <a:prstGeom prst="rect">
            <a:avLst/>
          </a:prstGeom>
        </p:spPr>
      </p:pic>
      <p:cxnSp>
        <p:nvCxnSpPr>
          <p:cNvPr id="21" name="Elbow Connector 20"/>
          <p:cNvCxnSpPr/>
          <p:nvPr/>
        </p:nvCxnSpPr>
        <p:spPr>
          <a:xfrm>
            <a:off x="5029845" y="3310284"/>
            <a:ext cx="1209734" cy="327835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73358" y="4877927"/>
            <a:ext cx="5147990" cy="665830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24" name="Rectangle 23"/>
          <p:cNvSpPr/>
          <p:nvPr/>
        </p:nvSpPr>
        <p:spPr>
          <a:xfrm>
            <a:off x="5880713" y="2436576"/>
            <a:ext cx="5165990" cy="665830"/>
          </a:xfrm>
          <a:prstGeom prst="rect">
            <a:avLst/>
          </a:prstGeom>
          <a:solidFill>
            <a:srgbClr val="F488A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30" name="Rectangle 29"/>
          <p:cNvSpPr/>
          <p:nvPr/>
        </p:nvSpPr>
        <p:spPr>
          <a:xfrm>
            <a:off x="5880713" y="3244886"/>
            <a:ext cx="5165990" cy="665830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32" name="Rectangle 31"/>
          <p:cNvSpPr/>
          <p:nvPr/>
        </p:nvSpPr>
        <p:spPr>
          <a:xfrm>
            <a:off x="5873359" y="4082397"/>
            <a:ext cx="5173345" cy="665830"/>
          </a:xfrm>
          <a:prstGeom prst="rect">
            <a:avLst/>
          </a:prstGeom>
          <a:solidFill>
            <a:srgbClr val="F488A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33" name="TextBox 32"/>
          <p:cNvSpPr txBox="1"/>
          <p:nvPr/>
        </p:nvSpPr>
        <p:spPr>
          <a:xfrm>
            <a:off x="6060217" y="2529436"/>
            <a:ext cx="5248286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th-TH" sz="288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80" b="1" dirty="0">
                <a:latin typeface="TH SarabunPSK" pitchFamily="34" charset="-34"/>
                <a:cs typeface="+mj-cs"/>
              </a:rPr>
              <a:t>กลุ่มงานสวัสดิการ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34946" y="4192769"/>
            <a:ext cx="536059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th-TH" sz="288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80" b="1" dirty="0">
                <a:latin typeface="TH SarabunPSK" pitchFamily="34" charset="-34"/>
                <a:cs typeface="+mj-cs"/>
              </a:rPr>
              <a:t>กลุ่มงานจิตอาสาพระราชทานและกิจการพิเศษ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56362" y="3355532"/>
            <a:ext cx="5036196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th-TH" sz="2880" b="1" dirty="0">
                <a:latin typeface="TH SarabunPSK" pitchFamily="34" charset="-34"/>
                <a:cs typeface="+mj-cs"/>
              </a:rPr>
              <a:t> กลุ่มงานนิติการ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2803" y="4935431"/>
            <a:ext cx="5036196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th-TH" sz="288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80" b="1" dirty="0">
                <a:latin typeface="TH SarabunPSK" pitchFamily="34" charset="-34"/>
                <a:cs typeface="+mj-cs"/>
              </a:rPr>
              <a:t>ฝ่ายสารบรรณ  </a:t>
            </a:r>
          </a:p>
        </p:txBody>
      </p:sp>
      <p:cxnSp>
        <p:nvCxnSpPr>
          <p:cNvPr id="29" name="Elbow Connector 28"/>
          <p:cNvCxnSpPr/>
          <p:nvPr/>
        </p:nvCxnSpPr>
        <p:spPr>
          <a:xfrm>
            <a:off x="4976341" y="2510386"/>
            <a:ext cx="1209733" cy="29131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5016619" y="4157232"/>
            <a:ext cx="1209733" cy="291314"/>
          </a:xfrm>
          <a:prstGeom prst="bentConnector3">
            <a:avLst>
              <a:gd name="adj1" fmla="val 68098"/>
            </a:avLst>
          </a:prstGeom>
          <a:ln w="28575">
            <a:solidFill>
              <a:srgbClr val="C00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9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630969" y="1658619"/>
            <a:ext cx="5831227" cy="1363378"/>
          </a:xfrm>
          <a:prstGeom prst="rect">
            <a:avLst/>
          </a:prstGeom>
          <a:solidFill>
            <a:srgbClr val="FFC000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4" name="Rectangle 3"/>
          <p:cNvSpPr/>
          <p:nvPr/>
        </p:nvSpPr>
        <p:spPr>
          <a:xfrm>
            <a:off x="1043456" y="0"/>
            <a:ext cx="6739949" cy="63367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26" name="Rounded Rectangle 25"/>
          <p:cNvSpPr/>
          <p:nvPr/>
        </p:nvSpPr>
        <p:spPr>
          <a:xfrm>
            <a:off x="1106956" y="1395155"/>
            <a:ext cx="3906395" cy="4147661"/>
          </a:xfrm>
          <a:prstGeom prst="roundRect">
            <a:avLst>
              <a:gd name="adj" fmla="val 11881"/>
            </a:avLst>
          </a:prstGeom>
          <a:solidFill>
            <a:srgbClr val="00206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3" name="TextBox 32"/>
          <p:cNvSpPr txBox="1"/>
          <p:nvPr/>
        </p:nvSpPr>
        <p:spPr>
          <a:xfrm>
            <a:off x="5996002" y="1891165"/>
            <a:ext cx="533311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360" b="1" dirty="0">
                <a:cs typeface="+mj-cs"/>
              </a:rPr>
              <a:t>1.</a:t>
            </a:r>
            <a:r>
              <a:rPr lang="th-TH" sz="3360" b="1" dirty="0" err="1">
                <a:cs typeface="+mj-cs"/>
              </a:rPr>
              <a:t>การจัด</a:t>
            </a:r>
            <a:r>
              <a:rPr lang="th-TH" sz="3360" b="1" dirty="0">
                <a:cs typeface="+mj-cs"/>
              </a:rPr>
              <a:t>การเรื่อง</a:t>
            </a:r>
            <a:r>
              <a:rPr lang="th-TH" sz="3360" b="1" dirty="0" smtClean="0">
                <a:cs typeface="+mj-cs"/>
              </a:rPr>
              <a:t>ร้องเรียนที่เกี่ยวข้อง           กับ</a:t>
            </a:r>
            <a:r>
              <a:rPr lang="th-TH" sz="3360" b="1" dirty="0">
                <a:cs typeface="+mj-cs"/>
              </a:rPr>
              <a:t>งานพัฒนาชุมชน</a:t>
            </a:r>
            <a:endParaRPr lang="en-US" sz="3360" dirty="0">
              <a:cs typeface="+mj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30971" y="3136829"/>
            <a:ext cx="5831226" cy="2629163"/>
          </a:xfrm>
          <a:prstGeom prst="rect">
            <a:avLst/>
          </a:prstGeom>
          <a:solidFill>
            <a:srgbClr val="F488A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cxnSp>
        <p:nvCxnSpPr>
          <p:cNvPr id="43" name="Elbow Connector 42"/>
          <p:cNvCxnSpPr/>
          <p:nvPr/>
        </p:nvCxnSpPr>
        <p:spPr>
          <a:xfrm>
            <a:off x="4767946" y="4139719"/>
            <a:ext cx="1209733" cy="29131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96003" y="3368165"/>
            <a:ext cx="512634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40" b="1" dirty="0">
                <a:cs typeface="+mj-cs"/>
              </a:rPr>
              <a:t>2. โครงการเพิ่มประสิทธิภาพ</a:t>
            </a:r>
            <a:r>
              <a:rPr lang="th-TH" sz="3240" b="1" dirty="0" err="1">
                <a:cs typeface="+mj-cs"/>
              </a:rPr>
              <a:t>การ</a:t>
            </a:r>
            <a:r>
              <a:rPr lang="th-TH" sz="3240" b="1" dirty="0" err="1" smtClean="0">
                <a:cs typeface="+mj-cs"/>
              </a:rPr>
              <a:t>จัด</a:t>
            </a:r>
            <a:r>
              <a:rPr lang="th-TH" sz="3240" b="1" dirty="0" smtClean="0">
                <a:cs typeface="+mj-cs"/>
              </a:rPr>
              <a:t>การ    เรื่อง</a:t>
            </a:r>
            <a:r>
              <a:rPr lang="th-TH" sz="3240" b="1" dirty="0">
                <a:cs typeface="+mj-cs"/>
              </a:rPr>
              <a:t>ร้องเรียนผ่านศูนย์ดำรงธรรมของบุคลากรกรมการพัฒนาชุมชน ประจำปีงบประมาณ พ.ศ.2562</a:t>
            </a:r>
            <a:endParaRPr lang="en-US" sz="3240" dirty="0"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" y="61028"/>
            <a:ext cx="994712" cy="6394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63139" y="-12661"/>
            <a:ext cx="946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>
                <a:latin typeface="TH SarabunPSK" pitchFamily="34" charset="-34"/>
                <a:cs typeface="+mj-cs"/>
              </a:rPr>
              <a:t>การจัด</a:t>
            </a:r>
            <a:r>
              <a:rPr lang="th-TH" sz="3600" b="1" dirty="0">
                <a:latin typeface="TH SarabunPSK" pitchFamily="34" charset="-34"/>
                <a:cs typeface="+mj-cs"/>
              </a:rPr>
              <a:t>การเรื่องร้องเรียนที่เกี่ยวข้องกับงานพัฒนาชุมชน</a:t>
            </a:r>
            <a:endParaRPr lang="en-US" sz="3600" b="1" dirty="0">
              <a:latin typeface="TH SarabunPSK" pitchFamily="34" charset="-34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1550" y="1752163"/>
            <a:ext cx="417012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4320" b="1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800" b="1" dirty="0" smtClean="0">
                <a:solidFill>
                  <a:srgbClr val="FFC000"/>
                </a:solidFill>
                <a:latin typeface="TH SarabunPSK" pitchFamily="34" charset="-34"/>
                <a:cs typeface="+mj-cs"/>
              </a:rPr>
              <a:t>ส่วนที่ 2</a:t>
            </a:r>
          </a:p>
          <a:p>
            <a:pPr algn="ctr"/>
            <a:r>
              <a:rPr lang="th-TH" sz="4800" b="1" dirty="0" smtClean="0">
                <a:solidFill>
                  <a:srgbClr val="FFC000"/>
                </a:solidFill>
                <a:latin typeface="TH SarabunPSK" pitchFamily="34" charset="-34"/>
                <a:cs typeface="+mj-cs"/>
              </a:rPr>
              <a:t> ผลการดำเนินงาน</a:t>
            </a:r>
          </a:p>
          <a:p>
            <a:pPr algn="ctr"/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Elbow Connector 12"/>
          <p:cNvCxnSpPr/>
          <p:nvPr/>
        </p:nvCxnSpPr>
        <p:spPr>
          <a:xfrm>
            <a:off x="4717294" y="2143632"/>
            <a:ext cx="1209734" cy="327835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712535" y="2541472"/>
            <a:ext cx="5011757" cy="681563"/>
          </a:xfrm>
          <a:prstGeom prst="rect">
            <a:avLst/>
          </a:prstGeom>
          <a:solidFill>
            <a:srgbClr val="F488A9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994712" y="0"/>
            <a:ext cx="6739949" cy="65871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25" name="Rectangle 24"/>
          <p:cNvSpPr/>
          <p:nvPr/>
        </p:nvSpPr>
        <p:spPr>
          <a:xfrm>
            <a:off x="5712535" y="1579841"/>
            <a:ext cx="5011757" cy="69127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26" name="Rounded Rectangle 25"/>
          <p:cNvSpPr/>
          <p:nvPr/>
        </p:nvSpPr>
        <p:spPr>
          <a:xfrm>
            <a:off x="979871" y="1268760"/>
            <a:ext cx="3906395" cy="4147661"/>
          </a:xfrm>
          <a:prstGeom prst="roundRect">
            <a:avLst>
              <a:gd name="adj" fmla="val 11881"/>
            </a:avLst>
          </a:prstGeom>
          <a:solidFill>
            <a:srgbClr val="00206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cxnSp>
        <p:nvCxnSpPr>
          <p:cNvPr id="27" name="Elbow Connector 26"/>
          <p:cNvCxnSpPr/>
          <p:nvPr/>
        </p:nvCxnSpPr>
        <p:spPr>
          <a:xfrm>
            <a:off x="4675287" y="3608356"/>
            <a:ext cx="1209734" cy="327835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87775" y="1747239"/>
            <a:ext cx="48763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80" b="1" dirty="0"/>
              <a:t>1</a:t>
            </a:r>
            <a:r>
              <a:rPr lang="th-TH" sz="2880" b="1" dirty="0">
                <a:cs typeface="+mj-cs"/>
              </a:rPr>
              <a:t>. การรวบรวมพยานหลักฐานที่เกี่ยวข้อง</a:t>
            </a:r>
            <a:endParaRPr lang="en-US" sz="2880" dirty="0">
              <a:cs typeface="+mj-cs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4604451" y="2537066"/>
            <a:ext cx="1265027" cy="31758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72"/>
            <a:ext cx="994712" cy="6394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38904" y="24826"/>
            <a:ext cx="773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>
                <a:latin typeface="TH SarabunPSK" pitchFamily="34" charset="-34"/>
                <a:cs typeface="+mj-cs"/>
              </a:rPr>
              <a:t>การจัด</a:t>
            </a:r>
            <a:r>
              <a:rPr lang="th-TH" sz="3600" b="1" dirty="0">
                <a:latin typeface="TH SarabunPSK" pitchFamily="34" charset="-34"/>
                <a:cs typeface="+mj-cs"/>
              </a:rPr>
              <a:t>การเรื่องร้องเรียนที่เกี่ยวข้องกับงานพัฒนาชุมชน</a:t>
            </a:r>
            <a:endParaRPr lang="en-US" sz="3600" b="1" dirty="0">
              <a:latin typeface="TH SarabunPSK" pitchFamily="34" charset="-34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1550" y="1752162"/>
            <a:ext cx="4170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C000"/>
                </a:solidFill>
                <a:latin typeface="TH SarabunPSK" pitchFamily="34" charset="-34"/>
                <a:cs typeface="+mj-cs"/>
              </a:rPr>
              <a:t>ส่วนที่ 3</a:t>
            </a:r>
          </a:p>
          <a:p>
            <a:pPr algn="ctr"/>
            <a:r>
              <a:rPr lang="th-TH" sz="4320" b="1" dirty="0">
                <a:solidFill>
                  <a:srgbClr val="FFC00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4800" b="1" dirty="0">
                <a:solidFill>
                  <a:srgbClr val="FFC000"/>
                </a:solidFill>
                <a:cs typeface="+mj-cs"/>
              </a:rPr>
              <a:t>เทคนิคและ</a:t>
            </a:r>
            <a:r>
              <a:rPr lang="th-TH" sz="4800" b="1" dirty="0" smtClean="0">
                <a:solidFill>
                  <a:srgbClr val="FFC000"/>
                </a:solidFill>
                <a:cs typeface="+mj-cs"/>
              </a:rPr>
              <a:t>ขั้นตอน     ใน</a:t>
            </a:r>
            <a:r>
              <a:rPr lang="th-TH" sz="4800" b="1" dirty="0" err="1">
                <a:solidFill>
                  <a:srgbClr val="FFC000"/>
                </a:solidFill>
                <a:cs typeface="+mj-cs"/>
              </a:rPr>
              <a:t>การจัด</a:t>
            </a:r>
            <a:r>
              <a:rPr lang="th-TH" sz="4800" b="1" dirty="0">
                <a:solidFill>
                  <a:srgbClr val="FFC000"/>
                </a:solidFill>
                <a:cs typeface="+mj-cs"/>
              </a:rPr>
              <a:t>การ      </a:t>
            </a:r>
            <a:r>
              <a:rPr lang="th-TH" sz="4800" b="1" dirty="0" smtClean="0">
                <a:solidFill>
                  <a:srgbClr val="FFC000"/>
                </a:solidFill>
                <a:cs typeface="+mj-cs"/>
              </a:rPr>
              <a:t>      </a:t>
            </a:r>
            <a:r>
              <a:rPr lang="th-TH" sz="4800" b="1" dirty="0">
                <a:solidFill>
                  <a:srgbClr val="FFC000"/>
                </a:solidFill>
                <a:cs typeface="+mj-cs"/>
              </a:rPr>
              <a:t>เรื่องร้องเรียน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cxnSp>
        <p:nvCxnSpPr>
          <p:cNvPr id="23" name="Elbow Connector 22"/>
          <p:cNvCxnSpPr/>
          <p:nvPr/>
        </p:nvCxnSpPr>
        <p:spPr>
          <a:xfrm>
            <a:off x="4652045" y="1696402"/>
            <a:ext cx="1209734" cy="327835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90635" y="4565768"/>
            <a:ext cx="5011757" cy="681563"/>
          </a:xfrm>
          <a:prstGeom prst="rect">
            <a:avLst/>
          </a:prstGeom>
          <a:solidFill>
            <a:srgbClr val="F488A9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0" name="Elbow Connector 29"/>
          <p:cNvCxnSpPr/>
          <p:nvPr/>
        </p:nvCxnSpPr>
        <p:spPr>
          <a:xfrm>
            <a:off x="4647640" y="4640636"/>
            <a:ext cx="1265027" cy="31758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53339" y="2632565"/>
            <a:ext cx="48129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th-TH" sz="2880" b="1" dirty="0">
                <a:cs typeface="+mj-cs"/>
              </a:rPr>
              <a:t>2. การสอบสวนหาข้อเท็จจริง</a:t>
            </a:r>
            <a:endParaRPr lang="en-US" sz="2880" b="1" dirty="0">
              <a:latin typeface="TH SarabunPSK" pitchFamily="34" charset="-34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1353" y="4654625"/>
            <a:ext cx="48129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th-TH" sz="2880" b="1" dirty="0">
                <a:cs typeface="+mj-cs"/>
              </a:rPr>
              <a:t>4. ประโยชน์ขององค์ความรู้</a:t>
            </a:r>
            <a:endParaRPr lang="en-US" sz="2880" b="1" dirty="0">
              <a:latin typeface="TH SarabunPSK" pitchFamily="34" charset="-34"/>
              <a:cs typeface="+mj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09875" y="3559098"/>
            <a:ext cx="5011757" cy="69127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38" name="TextBox 37"/>
          <p:cNvSpPr txBox="1"/>
          <p:nvPr/>
        </p:nvSpPr>
        <p:spPr>
          <a:xfrm>
            <a:off x="5953340" y="3650480"/>
            <a:ext cx="48389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80" b="1" dirty="0">
                <a:cs typeface="+mj-cs"/>
              </a:rPr>
              <a:t>3. การเผยแพร่ข้อมูล</a:t>
            </a:r>
            <a:endParaRPr lang="en-US" sz="288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90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" y="31273"/>
            <a:ext cx="994712" cy="639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259" y="0"/>
            <a:ext cx="9978088" cy="73551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6" name="TextBox 5"/>
          <p:cNvSpPr txBox="1"/>
          <p:nvPr/>
        </p:nvSpPr>
        <p:spPr>
          <a:xfrm>
            <a:off x="2726025" y="-36874"/>
            <a:ext cx="773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>
                <a:latin typeface="TH SarabunPSK" pitchFamily="34" charset="-34"/>
                <a:cs typeface="+mj-cs"/>
              </a:rPr>
              <a:t>การจัด</a:t>
            </a:r>
            <a:r>
              <a:rPr lang="th-TH" sz="3600" b="1" dirty="0">
                <a:latin typeface="TH SarabunPSK" pitchFamily="34" charset="-34"/>
                <a:cs typeface="+mj-cs"/>
              </a:rPr>
              <a:t>การเรื่องร้องเรียนที่เกี่ยวข้องกับงานพัฒนาชุมชน</a:t>
            </a:r>
            <a:endParaRPr lang="en-US" sz="3600" b="1" dirty="0">
              <a:latin typeface="TH SarabunPSK" pitchFamily="34" charset="-34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78413" y="1425404"/>
            <a:ext cx="3939586" cy="4147661"/>
          </a:xfrm>
          <a:prstGeom prst="roundRect">
            <a:avLst>
              <a:gd name="adj" fmla="val 11881"/>
            </a:avLst>
          </a:prstGeom>
          <a:solidFill>
            <a:srgbClr val="00206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360" dirty="0"/>
          </a:p>
        </p:txBody>
      </p:sp>
      <p:sp>
        <p:nvSpPr>
          <p:cNvPr id="8" name="Rectangle 7"/>
          <p:cNvSpPr/>
          <p:nvPr/>
        </p:nvSpPr>
        <p:spPr>
          <a:xfrm>
            <a:off x="1429882" y="2376405"/>
            <a:ext cx="36929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C000"/>
                </a:solidFill>
                <a:latin typeface="TH SarabunPSK" pitchFamily="34" charset="-34"/>
                <a:cs typeface="+mj-cs"/>
              </a:rPr>
              <a:t>ส่วนที่ 4</a:t>
            </a:r>
          </a:p>
          <a:p>
            <a:pPr algn="ctr"/>
            <a:r>
              <a:rPr lang="th-TH" sz="4800" b="1" dirty="0">
                <a:solidFill>
                  <a:srgbClr val="FFC000"/>
                </a:solidFill>
                <a:latin typeface="TH SarabunPSK" pitchFamily="34" charset="-34"/>
                <a:cs typeface="+mj-cs"/>
              </a:rPr>
              <a:t>ภาคผนวก</a:t>
            </a:r>
          </a:p>
          <a:p>
            <a:pPr algn="ctr"/>
            <a:endParaRPr lang="th-TH" sz="4320" b="1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9361" y="4382402"/>
            <a:ext cx="5111986" cy="1987104"/>
          </a:xfrm>
          <a:prstGeom prst="rect">
            <a:avLst/>
          </a:prstGeom>
          <a:solidFill>
            <a:srgbClr val="F4D80C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11" name="Rectangle 10"/>
          <p:cNvSpPr/>
          <p:nvPr/>
        </p:nvSpPr>
        <p:spPr>
          <a:xfrm>
            <a:off x="5883221" y="3022971"/>
            <a:ext cx="5138126" cy="1242192"/>
          </a:xfrm>
          <a:prstGeom prst="rect">
            <a:avLst/>
          </a:prstGeom>
          <a:solidFill>
            <a:srgbClr val="F488A9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cxnSp>
        <p:nvCxnSpPr>
          <p:cNvPr id="13" name="Elbow Connector 12"/>
          <p:cNvCxnSpPr/>
          <p:nvPr/>
        </p:nvCxnSpPr>
        <p:spPr>
          <a:xfrm>
            <a:off x="4756651" y="1808663"/>
            <a:ext cx="1209734" cy="327835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852946" y="3203414"/>
            <a:ext cx="1265027" cy="31758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0409" y="4443391"/>
            <a:ext cx="488957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3. ภาพ</a:t>
            </a:r>
            <a:r>
              <a:rPr lang="th-TH" b="1" dirty="0">
                <a:cs typeface="+mj-cs"/>
              </a:rPr>
              <a:t>กิจกรรมโคงการเพิ่ม</a:t>
            </a:r>
            <a:r>
              <a:rPr lang="th-TH" b="1" dirty="0" smtClean="0">
                <a:cs typeface="+mj-cs"/>
              </a:rPr>
              <a:t>ประสิทธิภาพ           </a:t>
            </a:r>
            <a:r>
              <a:rPr lang="th-TH" b="1" dirty="0" err="1" smtClean="0">
                <a:cs typeface="+mj-cs"/>
              </a:rPr>
              <a:t>การ</a:t>
            </a:r>
            <a:r>
              <a:rPr lang="th-TH" b="1" dirty="0" err="1">
                <a:cs typeface="+mj-cs"/>
              </a:rPr>
              <a:t>จัด</a:t>
            </a:r>
            <a:r>
              <a:rPr lang="th-TH" b="1" dirty="0">
                <a:cs typeface="+mj-cs"/>
              </a:rPr>
              <a:t>การเรื่องร้องเรียนผ่านศูนย์ดำรง</a:t>
            </a:r>
            <a:r>
              <a:rPr lang="th-TH" b="1" dirty="0" smtClean="0">
                <a:cs typeface="+mj-cs"/>
              </a:rPr>
              <a:t>ธรรม     ของ</a:t>
            </a:r>
            <a:r>
              <a:rPr lang="th-TH" b="1" dirty="0">
                <a:cs typeface="+mj-cs"/>
              </a:rPr>
              <a:t>บุคลากรกรมการพัฒนาชุมชน ประจำปีงบประมาณ พ.ศ. </a:t>
            </a:r>
            <a:r>
              <a:rPr lang="th-TH" b="1" dirty="0" smtClean="0">
                <a:cs typeface="+mj-cs"/>
              </a:rPr>
              <a:t>2562</a:t>
            </a:r>
            <a:endParaRPr lang="th-TH" b="1" dirty="0"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5726" y="1365031"/>
            <a:ext cx="5194257" cy="1497043"/>
          </a:xfrm>
          <a:prstGeom prst="rect">
            <a:avLst/>
          </a:prstGeom>
          <a:solidFill>
            <a:srgbClr val="F4D80C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18" name="TextBox 17"/>
          <p:cNvSpPr txBox="1"/>
          <p:nvPr/>
        </p:nvSpPr>
        <p:spPr>
          <a:xfrm>
            <a:off x="6213870" y="3203414"/>
            <a:ext cx="4245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2. ผล</a:t>
            </a:r>
            <a:r>
              <a:rPr lang="th-TH" b="1" dirty="0">
                <a:cs typeface="+mj-cs"/>
              </a:rPr>
              <a:t>การดำเนินงานของศูนย์ดำรงธรรมกรมการพัฒนาชุมชน </a:t>
            </a:r>
            <a:endParaRPr lang="th-TH" b="1" dirty="0"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2303" y="1436466"/>
            <a:ext cx="4953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cs typeface="+mj-cs"/>
              </a:rPr>
              <a:t>1</a:t>
            </a:r>
            <a:r>
              <a:rPr lang="th-TH" b="1" dirty="0" smtClean="0">
                <a:cs typeface="+mj-cs"/>
              </a:rPr>
              <a:t>. คำสั่ง</a:t>
            </a:r>
            <a:r>
              <a:rPr lang="th-TH" b="1" dirty="0">
                <a:cs typeface="+mj-cs"/>
              </a:rPr>
              <a:t>กรมการพัฒนาชุมชน ที่ </a:t>
            </a:r>
            <a:r>
              <a:rPr lang="th-TH" b="1" dirty="0" smtClean="0">
                <a:cs typeface="+mj-cs"/>
              </a:rPr>
              <a:t>171/2561                  </a:t>
            </a:r>
            <a:r>
              <a:rPr lang="th-TH" b="1" dirty="0">
                <a:cs typeface="+mj-cs"/>
              </a:rPr>
              <a:t>เรื่องแต่งตั้งคณะทำงานศูนย์ดำรงธรรม</a:t>
            </a:r>
          </a:p>
          <a:p>
            <a:r>
              <a:rPr lang="th-TH" b="1" dirty="0">
                <a:cs typeface="+mj-cs"/>
              </a:rPr>
              <a:t>กรมการพัฒนาชุมชน ด้าน</a:t>
            </a:r>
            <a:r>
              <a:rPr lang="th-TH" b="1" dirty="0" err="1">
                <a:cs typeface="+mj-cs"/>
              </a:rPr>
              <a:t>การ</a:t>
            </a:r>
            <a:r>
              <a:rPr lang="th-TH" b="1" dirty="0" err="1" smtClean="0">
                <a:cs typeface="+mj-cs"/>
              </a:rPr>
              <a:t>จัด</a:t>
            </a:r>
            <a:r>
              <a:rPr lang="th-TH" b="1" dirty="0" smtClean="0">
                <a:cs typeface="+mj-cs"/>
              </a:rPr>
              <a:t>การข้อร้องเรียน</a:t>
            </a:r>
            <a:endParaRPr lang="th-TH" b="1" dirty="0">
              <a:cs typeface="+mj-cs"/>
            </a:endParaRPr>
          </a:p>
        </p:txBody>
      </p:sp>
      <p:cxnSp>
        <p:nvCxnSpPr>
          <p:cNvPr id="20" name="Elbow Connector 19"/>
          <p:cNvCxnSpPr/>
          <p:nvPr/>
        </p:nvCxnSpPr>
        <p:spPr>
          <a:xfrm>
            <a:off x="4857806" y="4682240"/>
            <a:ext cx="1209734" cy="327835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3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66"/>
            <a:ext cx="994712" cy="639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712" y="20093"/>
            <a:ext cx="9978088" cy="68522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6" name="TextBox 5"/>
          <p:cNvSpPr txBox="1"/>
          <p:nvPr/>
        </p:nvSpPr>
        <p:spPr>
          <a:xfrm>
            <a:off x="2726025" y="-36874"/>
            <a:ext cx="773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>
                <a:latin typeface="TH SarabunPSK" pitchFamily="34" charset="-34"/>
                <a:cs typeface="+mj-cs"/>
              </a:rPr>
              <a:t>การจัด</a:t>
            </a:r>
            <a:r>
              <a:rPr lang="th-TH" sz="3600" b="1" dirty="0">
                <a:latin typeface="TH SarabunPSK" pitchFamily="34" charset="-34"/>
                <a:cs typeface="+mj-cs"/>
              </a:rPr>
              <a:t>การเรื่องร้องเรียนที่เกี่ยวข้องกับงานพัฒนาชุมชน</a:t>
            </a:r>
            <a:endParaRPr lang="en-US" sz="3600" b="1" dirty="0">
              <a:latin typeface="TH SarabunPSK" pitchFamily="34" charset="-34"/>
              <a:cs typeface="+mj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55" y="1729434"/>
            <a:ext cx="7247592" cy="46713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587082" y="792369"/>
            <a:ext cx="7381165" cy="760397"/>
          </a:xfrm>
          <a:prstGeom prst="rect">
            <a:avLst/>
          </a:prstGeom>
          <a:solidFill>
            <a:srgbClr val="F488A9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11" name="TextBox 10"/>
          <p:cNvSpPr txBox="1"/>
          <p:nvPr/>
        </p:nvSpPr>
        <p:spPr>
          <a:xfrm>
            <a:off x="3477381" y="910957"/>
            <a:ext cx="60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ผล</a:t>
            </a:r>
            <a:r>
              <a:rPr lang="th-TH" b="1" dirty="0">
                <a:cs typeface="+mj-cs"/>
              </a:rPr>
              <a:t>การดำเนินงานของศูนย์ดำรงธรรมกรมการพัฒนาชุมชน 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62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66"/>
            <a:ext cx="994712" cy="639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712" y="20093"/>
            <a:ext cx="9978088" cy="68522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6" name="TextBox 5"/>
          <p:cNvSpPr txBox="1"/>
          <p:nvPr/>
        </p:nvSpPr>
        <p:spPr>
          <a:xfrm>
            <a:off x="2726025" y="-36874"/>
            <a:ext cx="773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>
                <a:latin typeface="TH SarabunPSK" pitchFamily="34" charset="-34"/>
                <a:cs typeface="+mj-cs"/>
              </a:rPr>
              <a:t>การจัด</a:t>
            </a:r>
            <a:r>
              <a:rPr lang="th-TH" sz="3600" b="1" dirty="0">
                <a:latin typeface="TH SarabunPSK" pitchFamily="34" charset="-34"/>
                <a:cs typeface="+mj-cs"/>
              </a:rPr>
              <a:t>การเรื่องร้องเรียนที่เกี่ยวข้องกับงานพัฒนาชุมชน</a:t>
            </a:r>
            <a:endParaRPr lang="en-US" sz="3600" b="1" dirty="0">
              <a:latin typeface="TH SarabunPSK" pitchFamily="34" charset="-34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15" y="1434715"/>
            <a:ext cx="6958352" cy="442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3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66"/>
            <a:ext cx="994712" cy="639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712" y="20093"/>
            <a:ext cx="9978088" cy="68522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6" name="TextBox 5"/>
          <p:cNvSpPr txBox="1"/>
          <p:nvPr/>
        </p:nvSpPr>
        <p:spPr>
          <a:xfrm>
            <a:off x="2481326" y="20093"/>
            <a:ext cx="773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การเรื่องร้องเรียนที่เกี่ยวข้องกับงานพัฒนาชุมชน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75" y="1333517"/>
            <a:ext cx="6778049" cy="466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9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4712" y="20093"/>
            <a:ext cx="9978088" cy="68522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66"/>
            <a:ext cx="994712" cy="639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26025" y="-36874"/>
            <a:ext cx="773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>
                <a:latin typeface="TH SarabunPSK" pitchFamily="34" charset="-34"/>
                <a:cs typeface="+mj-cs"/>
              </a:rPr>
              <a:t>การจัด</a:t>
            </a:r>
            <a:r>
              <a:rPr lang="th-TH" sz="3600" b="1" dirty="0">
                <a:latin typeface="TH SarabunPSK" pitchFamily="34" charset="-34"/>
                <a:cs typeface="+mj-cs"/>
              </a:rPr>
              <a:t>การเรื่องร้องเรียนที่เกี่ยวข้องกับงานพัฒนาชุมชน</a:t>
            </a:r>
            <a:endParaRPr lang="en-US" sz="3600" b="1" dirty="0">
              <a:latin typeface="TH SarabunPSK" pitchFamily="34" charset="-34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/>
          <a:stretch/>
        </p:blipFill>
        <p:spPr>
          <a:xfrm>
            <a:off x="6110877" y="685224"/>
            <a:ext cx="4584711" cy="283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:\เจี๊ยบ\งานจากเดสทอป 61\KM 2562\ประกวด 62\190901113231_โครงการศูนย์ดำรงธรรม_๑๙๐๘๒๙_00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32" y="3668186"/>
            <a:ext cx="4606881" cy="285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D:\เจี๊ยบ\งานจากเดสทอป 61\KM 2562\ประกวด 62\190901111317_ศูนย์ดำรงธรรม%202_๑๙๐๘๒๙_006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8" y="3644089"/>
            <a:ext cx="4481848" cy="289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839238" y="1212048"/>
            <a:ext cx="5248280" cy="1987104"/>
          </a:xfrm>
          <a:prstGeom prst="rect">
            <a:avLst/>
          </a:prstGeom>
          <a:solidFill>
            <a:srgbClr val="F4D80C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14" name="TextBox 13"/>
          <p:cNvSpPr txBox="1"/>
          <p:nvPr/>
        </p:nvSpPr>
        <p:spPr>
          <a:xfrm>
            <a:off x="1035902" y="1297659"/>
            <a:ext cx="4878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ภาพ</a:t>
            </a:r>
            <a:r>
              <a:rPr lang="th-TH" b="1" dirty="0">
                <a:cs typeface="+mj-cs"/>
              </a:rPr>
              <a:t>กิจกรรมโคงการเพิ่มประสิทธิภาพ</a:t>
            </a:r>
            <a:r>
              <a:rPr lang="th-TH" b="1" dirty="0" err="1">
                <a:cs typeface="+mj-cs"/>
              </a:rPr>
              <a:t>การจัด</a:t>
            </a:r>
            <a:r>
              <a:rPr lang="th-TH" b="1" dirty="0">
                <a:cs typeface="+mj-cs"/>
              </a:rPr>
              <a:t>การเรื่องร้องเรียนผ่านศูนย์ดำรงธรรมของบุคลากรกรมการพัฒนาชุมชน ประจำปีงบประมาณ </a:t>
            </a:r>
            <a:r>
              <a:rPr lang="th-TH" b="1" dirty="0" smtClean="0">
                <a:cs typeface="+mj-cs"/>
              </a:rPr>
              <a:t>      พ.ศ. 2562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4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322</Words>
  <Application>Microsoft Office PowerPoint</Application>
  <PresentationFormat>Widescreen</PresentationFormat>
  <Paragraphs>47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Sarunya</dc:creator>
  <cp:lastModifiedBy>Sarunya</cp:lastModifiedBy>
  <cp:revision>26</cp:revision>
  <dcterms:created xsi:type="dcterms:W3CDTF">2019-08-30T07:51:05Z</dcterms:created>
  <dcterms:modified xsi:type="dcterms:W3CDTF">2019-09-01T08:00:52Z</dcterms:modified>
</cp:coreProperties>
</file>