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1" r:id="rId3"/>
    <p:sldId id="294" r:id="rId4"/>
    <p:sldId id="258" r:id="rId5"/>
    <p:sldId id="272" r:id="rId6"/>
    <p:sldId id="297" r:id="rId7"/>
    <p:sldId id="275" r:id="rId8"/>
    <p:sldId id="295" r:id="rId9"/>
    <p:sldId id="296" r:id="rId10"/>
    <p:sldId id="286" r:id="rId11"/>
    <p:sldId id="287" r:id="rId12"/>
    <p:sldId id="288" r:id="rId13"/>
    <p:sldId id="301" r:id="rId14"/>
    <p:sldId id="298" r:id="rId15"/>
    <p:sldId id="302" r:id="rId16"/>
    <p:sldId id="299" r:id="rId17"/>
    <p:sldId id="303" r:id="rId18"/>
    <p:sldId id="300" r:id="rId19"/>
    <p:sldId id="284" r:id="rId2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60093"/>
    <a:srgbClr val="0C1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0" autoAdjust="0"/>
    <p:restoredTop sz="86410" autoAdjust="0"/>
  </p:normalViewPr>
  <p:slideViewPr>
    <p:cSldViewPr snapToGrid="0">
      <p:cViewPr varScale="1">
        <p:scale>
          <a:sx n="78" d="100"/>
          <a:sy n="78" d="100"/>
        </p:scale>
        <p:origin x="-61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3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B63CE-A58F-49EA-B9FB-922572F2A8E4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1C8DA-EC62-44B4-AF92-53A84E3394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8480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9C732-EE5C-4ACB-9DFC-CA9688D3AB25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17E24-090F-41CC-9ABA-BC2BE9C0EA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858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17E24-090F-41CC-9ABA-BC2BE9C0EA3A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6180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17E24-090F-41CC-9ABA-BC2BE9C0EA3A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5806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17E24-090F-41CC-9ABA-BC2BE9C0EA3A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6113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17E24-090F-41CC-9ABA-BC2BE9C0EA3A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5946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17E24-090F-41CC-9ABA-BC2BE9C0EA3A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4095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17E24-090F-41CC-9ABA-BC2BE9C0EA3A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045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17E24-090F-41CC-9ABA-BC2BE9C0EA3A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5319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17E24-090F-41CC-9ABA-BC2BE9C0EA3A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81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2E40-DE35-4717-9597-CC791C5F5FAD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8B0A-B8C1-4266-9050-D0115DCB2B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6034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2E40-DE35-4717-9597-CC791C5F5FAD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8B0A-B8C1-4266-9050-D0115DCB2B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806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2E40-DE35-4717-9597-CC791C5F5FAD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8B0A-B8C1-4266-9050-D0115DCB2B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97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2E40-DE35-4717-9597-CC791C5F5FAD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8B0A-B8C1-4266-9050-D0115DCB2B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457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2E40-DE35-4717-9597-CC791C5F5FAD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8B0A-B8C1-4266-9050-D0115DCB2B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406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2E40-DE35-4717-9597-CC791C5F5FAD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8B0A-B8C1-4266-9050-D0115DCB2B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031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2E40-DE35-4717-9597-CC791C5F5FAD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8B0A-B8C1-4266-9050-D0115DCB2B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247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2E40-DE35-4717-9597-CC791C5F5FAD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8B0A-B8C1-4266-9050-D0115DCB2B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455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2E40-DE35-4717-9597-CC791C5F5FAD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8B0A-B8C1-4266-9050-D0115DCB2B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82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2E40-DE35-4717-9597-CC791C5F5FAD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8B0A-B8C1-4266-9050-D0115DCB2B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790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2E40-DE35-4717-9597-CC791C5F5FAD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8B0A-B8C1-4266-9050-D0115DCB2B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283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F2E40-DE35-4717-9597-CC791C5F5FAD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08B0A-B8C1-4266-9050-D0115DCB2B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227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งาน\06 งานปี 2562\ออกแบบ\Info KM 2562\รูปเล่ม\000 ปก KM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505" y="5103123"/>
            <a:ext cx="787378" cy="787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821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043493" y="466147"/>
            <a:ext cx="10256854" cy="953863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th-TH" sz="6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5. ความชัดเจนขององค์ความรู้</a:t>
            </a:r>
            <a:endParaRPr lang="th-TH" sz="6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43492" y="1730206"/>
            <a:ext cx="10155219" cy="4735138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0"/>
              </a:spcBef>
            </a:pPr>
            <a:r>
              <a:rPr lang="th-TH" sz="32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ชุด</a:t>
            </a:r>
            <a:r>
              <a:rPr lang="th-TH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ความรู้ 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“เรื่อง 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นักบริหารงานฝึกอบรมมือ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อาชีพ” </a:t>
            </a:r>
            <a:r>
              <a:rPr lang="th-TH" sz="32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มีเนื้อหาเกี่ยวกับ</a:t>
            </a:r>
            <a:r>
              <a:rPr lang="th-TH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ขั้นตอน/</a:t>
            </a:r>
            <a:r>
              <a:rPr lang="th-TH" sz="32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กระบวนการ</a:t>
            </a:r>
          </a:p>
          <a:p>
            <a:pPr algn="l">
              <a:spcBef>
                <a:spcPts val="0"/>
              </a:spcBef>
            </a:pPr>
            <a:r>
              <a:rPr lang="th-TH" sz="32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ฝึกอบรม</a:t>
            </a:r>
            <a:r>
              <a:rPr lang="th-TH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ที่มีประสิทธิภาพ </a:t>
            </a:r>
            <a:r>
              <a:rPr lang="en-US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The Training Process</a:t>
            </a:r>
            <a:r>
              <a:rPr lang="th-TH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2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เริ่มตั้งแต่กระบวนการจัดทำหลักสูตร และการบริหารโครงการฝึกอบรมเพื่อให้</a:t>
            </a:r>
            <a:r>
              <a:rPr lang="th-TH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เจ้าหน้าที่หรือ</a:t>
            </a:r>
            <a:r>
              <a:rPr lang="th-TH" sz="32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บุคลากรที่จะทำงานด้าน</a:t>
            </a:r>
            <a:r>
              <a:rPr lang="th-TH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การฝึกอบรมทุกคนนำ</a:t>
            </a:r>
            <a:r>
              <a:rPr lang="th-TH" sz="32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ความรู้ ไป</a:t>
            </a:r>
            <a:r>
              <a:rPr lang="th-TH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ประโยชน์ในการ</a:t>
            </a:r>
            <a:r>
              <a:rPr lang="th-TH" sz="32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ปฏิบัติงาน ดังนี้</a:t>
            </a:r>
          </a:p>
          <a:p>
            <a:pPr algn="l">
              <a:spcBef>
                <a:spcPts val="0"/>
              </a:spcBef>
            </a:pPr>
            <a:endParaRPr lang="th-TH" sz="1700" dirty="0" smtClean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>
              <a:spcBef>
                <a:spcPts val="0"/>
              </a:spcBef>
            </a:pP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กระบวนการจัดทำ</a:t>
            </a: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หลักสูตรการฝึกอบรม</a:t>
            </a:r>
          </a:p>
          <a:p>
            <a:pPr algn="l"/>
            <a:r>
              <a:rPr lang="th-TH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en-US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</a:t>
            </a:r>
            <a:r>
              <a:rPr lang="th-TH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ค้นหาและวิเคราะห์ความต้องการในการฝึกอบรม</a:t>
            </a:r>
            <a:r>
              <a:rPr lang="en-US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training needs</a:t>
            </a:r>
            <a:r>
              <a:rPr lang="th-TH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วิธีการที่</a:t>
            </a:r>
            <a:r>
              <a:rPr lang="th-TH" sz="32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ใช้ใน</a:t>
            </a:r>
            <a:r>
              <a:rPr lang="th-TH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การวิเคราะห์หาความจำเป็นในการฝึกอบรมก็มีหลากหลายวิธีการที่สามารถนำมาใช้ได้ </a:t>
            </a:r>
            <a:r>
              <a:rPr lang="th-TH" sz="32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เช่น </a:t>
            </a:r>
            <a:r>
              <a:rPr lang="th-TH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การสำรวจ การสังเกต การสอบถาม แบบสอบถาม การทดสอบ และการประชุม ฯลฯ</a:t>
            </a:r>
            <a:endParaRPr lang="en-US" sz="320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/>
            <a:r>
              <a:rPr lang="en-US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2</a:t>
            </a:r>
            <a:r>
              <a:rPr lang="th-TH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กำหนดวัตถุประสงค์ของหลักสูตรการฝึกอบรมให้สอดคล้องกับ </a:t>
            </a:r>
            <a:r>
              <a:rPr lang="en-US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training needs</a:t>
            </a:r>
            <a:r>
              <a:rPr lang="th-TH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320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/>
            <a:r>
              <a:rPr lang="en-US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3. การสร้างและออกแบบหลักสูตรการฝึกอบรม</a:t>
            </a:r>
            <a:endParaRPr lang="en-US" sz="320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94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738" y="4445623"/>
            <a:ext cx="5034576" cy="1791702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050659" y="678659"/>
            <a:ext cx="1027714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3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ประกอบด้วย หัวข้อรายวิชา วัตถุประสงค์ของวิชา ขอบเขตเนื้อหา ระยะเวลา เทคนิค/วิธีการฝึกอบรม สื่อการฝึกอบรม ตารางการฝึกอบรม แผนการสอน และ</a:t>
            </a:r>
            <a:r>
              <a:rPr lang="th-TH" sz="3300" dirty="0" err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</a:t>
            </a:r>
            <a:r>
              <a:rPr lang="th-TH" sz="33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การเรียนรู้ </a:t>
            </a:r>
            <a:endParaRPr lang="en-US" sz="330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r>
              <a:rPr lang="th-TH" sz="33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4</a:t>
            </a:r>
            <a:r>
              <a:rPr lang="th-TH" sz="33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</a:t>
            </a:r>
            <a:r>
              <a:rPr lang="th-TH" sz="3300" dirty="0" err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</a:t>
            </a:r>
            <a:r>
              <a:rPr lang="th-TH" sz="33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เวทียกร่างหลักสูตร </a:t>
            </a:r>
            <a:endParaRPr lang="en-US" sz="330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r>
              <a:rPr lang="th-TH" sz="33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5</a:t>
            </a:r>
            <a:r>
              <a:rPr lang="th-TH" sz="33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</a:t>
            </a:r>
            <a:r>
              <a:rPr lang="th-TH" sz="3300" dirty="0" err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</a:t>
            </a:r>
            <a:r>
              <a:rPr lang="th-TH" sz="33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เวทีวิพากษ์หลักสูตร ถือเป็นขั้นตอนที่สำคัญไม่น้อยไปกว่า ๒ ขั้นตอนข้างต้น ซึ่ง</a:t>
            </a:r>
            <a:r>
              <a:rPr lang="th-TH" sz="33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ขั้นตอนการ</a:t>
            </a:r>
            <a:r>
              <a:rPr lang="th-TH" sz="33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ิพากษ์หลักสูตรเป็นขั้นที่นำหลักสูตรที่ยกร่างเรียบร้อยแล้วมานำเสนอให้ผู้มีประสบการณ์จากหน่วยงานภาครัฐหรือภาคเอกชน วิพากษ์และให้ข้อเสนอแนะ เพื่อนำข้อวิพากษ์มาปรับปรุงหลักสูตร</a:t>
            </a:r>
            <a:endParaRPr lang="en-US" sz="330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r>
              <a:rPr lang="th-TH" sz="33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6</a:t>
            </a:r>
            <a:r>
              <a:rPr lang="th-TH" sz="33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การทดลองหลักสูตร </a:t>
            </a:r>
            <a:endParaRPr lang="en-US" sz="330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r>
              <a:rPr lang="th-TH" sz="33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7</a:t>
            </a:r>
            <a:r>
              <a:rPr lang="th-TH" sz="33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การประเมินผลการใช้หลักสูตร </a:t>
            </a:r>
            <a:endParaRPr lang="en-US" sz="330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53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806" y="4744122"/>
            <a:ext cx="4281543" cy="1791702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147480" y="146932"/>
            <a:ext cx="10090673" cy="671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th-TH" sz="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การ</a:t>
            </a:r>
            <a:r>
              <a:rPr lang="th-TH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บริหารโครงการฝึกอบรม </a:t>
            </a:r>
            <a:endParaRPr lang="th-TH" sz="5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th-TH" sz="32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r>
              <a:rPr lang="th-TH" sz="3200" dirty="0" smtClean="0">
                <a:solidFill>
                  <a:srgbClr val="00206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ผู้จัดการ</a:t>
            </a:r>
            <a:r>
              <a:rPr lang="th-TH" sz="3200" dirty="0">
                <a:solidFill>
                  <a:srgbClr val="00206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โครงการ/ผู้รับผิดชอบโครงการมีหน้าที่ในการแจงรายละเอียดของงานทั้งหมด เพราะยิ่งสามารถแจกแจงได้ละเอียดเท่าไรก็จะช่วยให้การวางแผน</a:t>
            </a:r>
            <a:r>
              <a:rPr lang="th-TH" sz="3200" dirty="0" smtClean="0">
                <a:solidFill>
                  <a:srgbClr val="00206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จัดการ </a:t>
            </a:r>
            <a:r>
              <a:rPr lang="th-TH" sz="3200" dirty="0">
                <a:solidFill>
                  <a:srgbClr val="00206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กระจายงาน และกำกับติดตามงานได้ดีด้วย การแจกแจงงานจึงต้องละเอียดเป็นลำดับขั้นตอนก่อน-หลัง งานใดที่สามารถดำเนินการไปพร้อมกันได้ และงานใดจำเป็นต้องรอให้งานอื่นเสร็จเรียบร้อยก่อนจึงดำเนินการได้ เพื่อให้การปฏิบัติงานเรียบร้อยและราบรื่น บุคลากรทุกคนในหน่วยงานจะต้องมีความเข้าใจกระบวนงานอย่างชัดเจนและเป็นมาตรฐานเดียวกัน ซึ่งการดำเนินงานการฝึกอบรมสามารถแบ่งงานออกเป็น </a:t>
            </a:r>
            <a:r>
              <a:rPr lang="en-US" sz="3200" dirty="0">
                <a:solidFill>
                  <a:srgbClr val="00206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3 </a:t>
            </a:r>
            <a:r>
              <a:rPr lang="th-TH" sz="3200" dirty="0">
                <a:solidFill>
                  <a:srgbClr val="00206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ขั้นตอน ดังนี้</a:t>
            </a:r>
            <a:endParaRPr lang="en-US" sz="3200" dirty="0">
              <a:solidFill>
                <a:srgbClr val="002060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en-US" sz="3200" dirty="0">
                <a:solidFill>
                  <a:srgbClr val="00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r>
              <a:rPr lang="th-TH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1. </a:t>
            </a:r>
            <a:r>
              <a:rPr 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ขั้นตอนเตรียมการก่อนการ</a:t>
            </a:r>
            <a:r>
              <a:rPr lang="th-TH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ฝึกอบรม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2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2. </a:t>
            </a:r>
            <a:r>
              <a:rPr lang="th-T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ขั้นตอนดำเนินงานระหว่างการฝึกอบรม</a:t>
            </a:r>
            <a:r>
              <a:rPr lang="en-US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	</a:t>
            </a: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3. 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ขั้นตอนดำเนินงานหลังเสร็จสิ้นการฝึกอบรม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372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996287" y="1752936"/>
            <a:ext cx="10399594" cy="467516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th-TH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องค์ความรู้ชุด </a:t>
            </a:r>
            <a:r>
              <a:rPr lang="th-TH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“นักบริหารงานฝึกอบรมมืออาชีพ” </a:t>
            </a:r>
            <a:r>
              <a:rPr lang="th-TH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มีการอธิบายกลวิธีที่ใช้เสริมกระบวนการ/ขั้นตอนการทำงานอย่างชัดเจน  สามารถปฏิบัติได้จริง และส่งผลให้งานเกิดประสิทธิภาพมากยิ่งขึ้น ดังนี้ </a:t>
            </a:r>
            <a:endParaRPr lang="th-TH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ctrTitle"/>
          </p:nvPr>
        </p:nvSpPr>
        <p:spPr>
          <a:xfrm>
            <a:off x="1183341" y="356327"/>
            <a:ext cx="9854005" cy="106144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6. มีเทคนิคในการปฏิบัติงาน</a:t>
            </a:r>
            <a:endParaRPr lang="th-TH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63" y="4445623"/>
            <a:ext cx="6847483" cy="169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6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งาน\06 งานปี 2562\ออกแบบ\Info KM 2562\รูปเล่ม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7718" y="0"/>
            <a:ext cx="6214281" cy="6858000"/>
          </a:xfrm>
          <a:prstGeom prst="rect">
            <a:avLst/>
          </a:prstGeom>
          <a:noFill/>
        </p:spPr>
      </p:pic>
      <p:pic>
        <p:nvPicPr>
          <p:cNvPr id="5" name="Picture 2" descr="D:\งาน\06 งานปี 2562\ออกแบบ\Info KM 2562\รูปเล่ม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663150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49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05516" cy="6858000"/>
          </a:xfrm>
          <a:prstGeom prst="rect">
            <a:avLst/>
          </a:prstGeom>
        </p:spPr>
      </p:pic>
      <p:pic>
        <p:nvPicPr>
          <p:cNvPr id="7" name="Picture 2" descr="D:\งาน\06 งานปี 2562\ออกแบบ\Info KM 2562\รูปเล่ม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5391" y="-204716"/>
            <a:ext cx="5736609" cy="7076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53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งาน\06 งานปี 2562\ออกแบบ\Info KM 2562\รูปเล่ม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73254" cy="6858000"/>
          </a:xfrm>
          <a:prstGeom prst="rect">
            <a:avLst/>
          </a:prstGeom>
          <a:noFill/>
        </p:spPr>
      </p:pic>
      <p:pic>
        <p:nvPicPr>
          <p:cNvPr id="7" name="Picture 2" descr="D:\งาน\06 งานปี 2562\ออกแบบ\Info KM 2562\รูปเล่ม\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3255" y="0"/>
            <a:ext cx="611874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758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D:\งาน\06 งานปี 2562\ออกแบบ\Info KM 2562\รูปเล่ม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7705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งาน\06 งานปี 2562\ออกแบบ\Info KM 2562\รูปเล่ม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09732" cy="6858000"/>
          </a:xfrm>
          <a:prstGeom prst="rect">
            <a:avLst/>
          </a:prstGeom>
          <a:noFill/>
        </p:spPr>
      </p:pic>
      <p:pic>
        <p:nvPicPr>
          <p:cNvPr id="6" name="Picture 2" descr="D:\งาน\06 งานปี 2562\ออกแบบ\Info KM 2562\รูปเล่ม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2560" y="0"/>
            <a:ext cx="5859439" cy="6888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670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5"/>
          <p:cNvSpPr>
            <a:spLocks noGrp="1"/>
          </p:cNvSpPr>
          <p:nvPr>
            <p:ph type="ctrTitle"/>
          </p:nvPr>
        </p:nvSpPr>
        <p:spPr>
          <a:xfrm>
            <a:off x="980138" y="236665"/>
            <a:ext cx="10090198" cy="848423"/>
          </a:xfrm>
        </p:spPr>
        <p:txBody>
          <a:bodyPr>
            <a:noAutofit/>
          </a:bodyPr>
          <a:lstStyle/>
          <a:p>
            <a:r>
              <a:rPr lang="th-TH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“นักบริหารงานฝึกอบรมมืออาชีพ”	สวัสดีค่ะ</a:t>
            </a:r>
            <a:endParaRPr lang="th-TH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Windows\Desktop\48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1024127"/>
            <a:ext cx="11960352" cy="5693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3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14" y="4763069"/>
            <a:ext cx="8994276" cy="1927705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37877" y="548639"/>
            <a:ext cx="11026594" cy="1290919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1. ชุดความรู้ เรื่อง นักบริหารงานฝึกอบรมมืออาชีพ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th-TH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710004" y="2194557"/>
            <a:ext cx="10757647" cy="3420931"/>
          </a:xfrm>
        </p:spPr>
        <p:txBody>
          <a:bodyPr>
            <a:normAutofit/>
          </a:bodyPr>
          <a:lstStyle/>
          <a:p>
            <a:pPr algn="thaiDist"/>
            <a:r>
              <a:rPr lang="th-TH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“นัก</a:t>
            </a:r>
            <a:r>
              <a:rPr lang="th-T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บริหารงานฝึกอบรมมือ</a:t>
            </a:r>
            <a:r>
              <a:rPr lang="th-TH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อาชีพ” </a:t>
            </a:r>
            <a:r>
              <a:rPr lang="th-TH" sz="52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เป็นองค์ความรู้ใหม่ โดยผลงานมีวิธีการ/กระบวนการใหม่เป็นองค์ความรู้ที่ไม่เคย  มีมาก่อน เพราะเกิดจากการรวบรวมองค์ความรู้ที่อยู่ในตัวของบุคลากรศูนย์ศึกษาและพัฒนาชุมชนชลบุรีทุกคน</a:t>
            </a:r>
            <a:endParaRPr lang="th-TH" sz="520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97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64" y="5117910"/>
            <a:ext cx="3712191" cy="1736642"/>
          </a:xfrm>
          <a:prstGeom prst="rect">
            <a:avLst/>
          </a:prstGeom>
        </p:spPr>
      </p:pic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02706" y="1624082"/>
            <a:ext cx="11187953" cy="4858603"/>
          </a:xfrm>
        </p:spPr>
        <p:txBody>
          <a:bodyPr>
            <a:normAutofit fontScale="25000" lnSpcReduction="20000"/>
          </a:bodyPr>
          <a:lstStyle/>
          <a:p>
            <a:endParaRPr lang="th-TH" sz="9600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/>
            <a:r>
              <a:rPr lang="th-TH" sz="160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“</a:t>
            </a:r>
            <a:r>
              <a:rPr lang="th-TH" sz="16000" dirty="0" err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</a:t>
            </a:r>
            <a:r>
              <a:rPr lang="th-TH" sz="160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การความรู้” เป็นกระบวนการในการนำความรู้ที่มีอยู่</a:t>
            </a:r>
            <a:r>
              <a:rPr lang="th-TH" sz="160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หรือเกิดจาก  การเรียนรู้</a:t>
            </a:r>
            <a:r>
              <a:rPr lang="th-TH" sz="160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มาใช้ให้เกิดประโยชน์สูงสุดต่อองค์กร โดยผ่านกระบวนการ</a:t>
            </a:r>
            <a:r>
              <a:rPr lang="th-TH" sz="16000" dirty="0" err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ต่างๆ</a:t>
            </a:r>
            <a:r>
              <a:rPr lang="th-TH" sz="160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เช่น </a:t>
            </a:r>
            <a:r>
              <a:rPr lang="th-TH" sz="160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การ</a:t>
            </a:r>
            <a:r>
              <a:rPr lang="th-TH" sz="160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ค้นหา รวบรวม สร้าง แลกเปลี่ยนเรียนรู้ร่วมกันและใช้ความรู้เพื่อต่อยอดในการทำงานให้เกิดผลสัมฤทธิ์ดีขึ้นกว่าเดิม เพื่อการบรรลุเป้าหมายอย่างน้อย </a:t>
            </a:r>
            <a:r>
              <a:rPr lang="en-US" sz="160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4 </a:t>
            </a:r>
            <a:r>
              <a:rPr lang="th-TH" sz="160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ประการ ดังนี้</a:t>
            </a:r>
            <a:endParaRPr lang="en-US" sz="1600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/>
            <a:r>
              <a:rPr lang="th-TH" sz="160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1</a:t>
            </a:r>
            <a:r>
              <a:rPr lang="th-TH" sz="160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บรรลุเป้าหมายการพัฒนาคน</a:t>
            </a:r>
            <a:endParaRPr lang="en-US" sz="1600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/>
            <a:r>
              <a:rPr lang="th-TH" sz="160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2</a:t>
            </a:r>
            <a:r>
              <a:rPr lang="th-TH" sz="160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บรรลุเป้าหมายการพัฒนางาน</a:t>
            </a:r>
            <a:endParaRPr lang="en-US" sz="1600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/>
            <a:r>
              <a:rPr lang="th-TH" sz="160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3</a:t>
            </a:r>
            <a:r>
              <a:rPr lang="th-TH" sz="160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บรรลุเป้าหมายการพัฒนาองค์กร</a:t>
            </a:r>
            <a:endParaRPr lang="en-US" sz="1600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/>
            <a:r>
              <a:rPr lang="th-TH" sz="160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4</a:t>
            </a:r>
            <a:r>
              <a:rPr lang="th-TH" sz="160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บรรลุเป้าหมายการพัฒนาสังคม และชุมชน</a:t>
            </a:r>
            <a:endParaRPr lang="en-US" sz="1600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611890" y="428699"/>
            <a:ext cx="11026594" cy="12909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องค์ความรู้ที่บ่งชี้ หมวดที่ 8 เทคนิคการเสริมสร้างองค์กรให้</a:t>
            </a:r>
            <a:r>
              <a:rPr lang="th-TH" sz="40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มีสมรรถนะสูง </a:t>
            </a:r>
            <a:br>
              <a:rPr lang="th-TH" sz="40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(เป็นบุคลากรทันสมัย พัฒนาองค์กร ให้มีคุณภาพ)</a:t>
            </a:r>
          </a:p>
        </p:txBody>
      </p:sp>
    </p:spTree>
    <p:extLst>
      <p:ext uri="{BB962C8B-B14F-4D97-AF65-F5344CB8AC3E}">
        <p14:creationId xmlns:p14="http://schemas.microsoft.com/office/powerpoint/2010/main" val="9099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73206" y="259307"/>
            <a:ext cx="10940526" cy="1104472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th-TH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2. ที่มาและความสำคัญใน</a:t>
            </a:r>
            <a:r>
              <a:rPr lang="th-TH"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</a:t>
            </a:r>
            <a:r>
              <a:rPr lang="th-TH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ทำองค์ความรู้</a:t>
            </a:r>
            <a:endParaRPr lang="th-TH" sz="6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ชื่อเรื่องรอง 2"/>
          <p:cNvSpPr txBox="1">
            <a:spLocks/>
          </p:cNvSpPr>
          <p:nvPr/>
        </p:nvSpPr>
        <p:spPr>
          <a:xfrm>
            <a:off x="450374" y="1501254"/>
            <a:ext cx="11368585" cy="5240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th-TH" sz="500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>
              <a:spcBef>
                <a:spcPts val="0"/>
              </a:spcBef>
            </a:pPr>
            <a:r>
              <a:rPr lang="th-TH" sz="26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26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ศูนย์ศึกษาและพัฒนาชุมชนชลบุรีได้จัดเวที</a:t>
            </a:r>
            <a:r>
              <a:rPr lang="th-TH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เพื่อค้นหา/บ่งชี้ความรู้</a:t>
            </a:r>
            <a:r>
              <a:rPr lang="th-TH" sz="26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จำเป็นในการปฏิบัติงานของบุคลากรและองค์กรร่วมกันโดยการวิเคราะห์ผลการดำเนินงานที่ผ่านมาของศูนย์ศึกษาและพัฒนาชุมชนชลบุรี และยุทธศาสตร์องค์กร โดยใช้หลักการ 1:</a:t>
            </a:r>
            <a:r>
              <a:rPr lang="en-US" sz="26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</a:t>
            </a:r>
            <a:r>
              <a:rPr lang="th-TH" sz="26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</a:t>
            </a:r>
            <a:r>
              <a:rPr lang="en-US" sz="26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</a:t>
            </a:r>
            <a:r>
              <a:rPr lang="th-TH" sz="26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นั่นคือ 1 วิสัยทัศน์ 3 พันธกิจ และ 3 เป้าประสงค์ ดังนี้ </a:t>
            </a:r>
            <a:endParaRPr lang="en-US" sz="2600" dirty="0" smtClean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>
              <a:spcBef>
                <a:spcPts val="0"/>
              </a:spcBef>
            </a:pPr>
            <a:r>
              <a:rPr lang="th-TH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1 วิสัยทัศน์ </a:t>
            </a:r>
            <a:r>
              <a:rPr lang="th-TH" sz="2600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26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องค์กรที่เป็นเลิศ บริการดีเยี่ยม </a:t>
            </a:r>
            <a:endParaRPr lang="en-US" sz="2600" dirty="0" smtClean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>
              <a:spcBef>
                <a:spcPts val="0"/>
              </a:spcBef>
            </a:pPr>
            <a:r>
              <a:rPr lang="th-TH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3 พันธกิจ</a:t>
            </a:r>
            <a:r>
              <a:rPr lang="th-TH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6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๑) พัฒนาสมรรถนะบุคลากรให้สามารถปฏิบัติงานได้อย่างมีประสิทธิภาพ </a:t>
            </a:r>
            <a:endParaRPr lang="en-US" sz="2600" dirty="0" smtClean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>
              <a:spcBef>
                <a:spcPts val="0"/>
              </a:spcBef>
            </a:pPr>
            <a:r>
              <a:rPr lang="th-TH" sz="26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 ๒) ศึกษาวิเคราะห์วิจัย จัดการความรู้งานพัฒนาชุมชนเฉพาะพื้นที่และนำผลการศึกษาไปปฏิบัติได้ </a:t>
            </a:r>
          </a:p>
          <a:p>
            <a:pPr algn="l">
              <a:spcBef>
                <a:spcPts val="0"/>
              </a:spcBef>
            </a:pPr>
            <a:r>
              <a:rPr lang="th-TH" sz="26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 ๓) พัฒนาศูนย์ศึกษาและพัฒนาชุมชนให้เป็นศูนย์ฝึกอบรมประชาชนภายใต้การบริหารจัดการตามหลักธรรมา</a:t>
            </a:r>
            <a:r>
              <a:rPr lang="th-TH" sz="2600" dirty="0" err="1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ภิ</a:t>
            </a:r>
            <a:r>
              <a:rPr lang="th-TH" sz="26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บาล </a:t>
            </a:r>
            <a:endParaRPr lang="en-US" sz="2600" dirty="0" smtClean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>
              <a:spcBef>
                <a:spcPts val="0"/>
              </a:spcBef>
            </a:pPr>
            <a:r>
              <a:rPr lang="th-TH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3 เป้าประสงค์ </a:t>
            </a:r>
            <a:r>
              <a:rPr lang="th-TH" sz="26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๑) บุคลากรของศูนย์ศึกษาและพัฒนาชุมชนสามารถให้บริการด้านวิชาการได้อย่างมีประสิทธิภาพ </a:t>
            </a:r>
          </a:p>
          <a:p>
            <a:pPr algn="l">
              <a:spcBef>
                <a:spcPts val="0"/>
              </a:spcBef>
            </a:pPr>
            <a:r>
              <a:rPr lang="th-TH" sz="26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      ๒) ผลงานวิจัย/</a:t>
            </a:r>
            <a:r>
              <a:rPr lang="th-TH" sz="2600" dirty="0" err="1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</a:t>
            </a:r>
            <a:r>
              <a:rPr lang="th-TH" sz="26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การความรู้สามารถนำไปใช้ในการพัฒนาชุมชนได้อย่างสอดคล้องกับสถานการณ์และภูมิสังคม </a:t>
            </a:r>
          </a:p>
          <a:p>
            <a:pPr algn="l">
              <a:spcBef>
                <a:spcPts val="0"/>
              </a:spcBef>
            </a:pPr>
            <a:r>
              <a:rPr lang="th-TH" sz="26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      ๓) ผู้รับบริการเกิดความพึงพอใจในคุณภาพและการให้บริการภายใต้การบริหารจัดการตามหลักธรรมา</a:t>
            </a:r>
            <a:r>
              <a:rPr lang="th-TH" sz="2600" dirty="0" err="1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ภิ</a:t>
            </a:r>
            <a:r>
              <a:rPr lang="th-TH" sz="26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บาล </a:t>
            </a:r>
          </a:p>
          <a:p>
            <a:pPr algn="l">
              <a:spcBef>
                <a:spcPts val="0"/>
              </a:spcBef>
            </a:pPr>
            <a:r>
              <a:rPr lang="th-TH" sz="26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ศูนย์ศึกษาและพัฒนาชุมชนชลบุรีจึงได้จัดทำองค์ความรู้เกี่ยวกับขั้นตอน/กระบวนการฝึกอบรมที่มีประสิทธิภาพ </a:t>
            </a:r>
            <a:endParaRPr lang="en-US" sz="2600" dirty="0" smtClean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>
              <a:spcBef>
                <a:spcPts val="0"/>
              </a:spcBef>
            </a:pPr>
            <a:r>
              <a:rPr lang="en-US" sz="26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The Training Process</a:t>
            </a:r>
            <a:r>
              <a:rPr lang="th-TH" sz="26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ในชื่อชุดความรู้ “นักบริหารงานฝึกอบรมมืออาชีพ” ขึ้นเพื่อสนับสนุนการดำเนินงานที่เชื่อมโยงกับบทบาทและภารกิจหลักของหน่วยงานให้เกิดประสิทธิภาพสูงบรรลุวิสัยทัศน์องค์กร คือ “องค์กรที่เป็นเลิศ บริการดีเยี่ยม” ต่อไป</a:t>
            </a:r>
            <a:endParaRPr lang="en-US" sz="2600" dirty="0" smtClean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>
              <a:spcBef>
                <a:spcPts val="0"/>
              </a:spcBef>
            </a:pPr>
            <a:endParaRPr lang="th-TH" sz="2600" dirty="0"/>
          </a:p>
        </p:txBody>
      </p:sp>
    </p:spTree>
    <p:extLst>
      <p:ext uri="{BB962C8B-B14F-4D97-AF65-F5344CB8AC3E}">
        <p14:creationId xmlns:p14="http://schemas.microsoft.com/office/powerpoint/2010/main" val="16788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44071" y="175684"/>
            <a:ext cx="10746888" cy="1889784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th-TH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จัดเวทีเพื่อค้นหา/บ่งชี้ความรู้ที่จำเป็นในการปฏิบัติงานของบุคลากรและ</a:t>
            </a:r>
            <a:r>
              <a:rPr lang="th-TH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องค์กรร่วมกัน</a:t>
            </a:r>
            <a:endParaRPr lang="th-TH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1" y="2248349"/>
            <a:ext cx="3677322" cy="4024256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00" y="2248348"/>
            <a:ext cx="3388659" cy="402425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84" y="2248349"/>
            <a:ext cx="3679115" cy="402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4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175684"/>
            <a:ext cx="12192000" cy="140569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th-TH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เวทีแลกเปลี่ยนเรียนรู้ของ</a:t>
            </a:r>
            <a:r>
              <a:rPr lang="th-TH" sz="4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บุคลากร</a:t>
            </a:r>
            <a:r>
              <a:rPr lang="th-TH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ร่วมกันเพื่อหาวิธีการปฏิบัติงาน</a:t>
            </a:r>
            <a:r>
              <a:rPr lang="th-TH" sz="4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ที่ดี </a:t>
            </a:r>
            <a:r>
              <a:rPr lang="th-TH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en-US" sz="4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Best Practice</a:t>
            </a:r>
            <a:r>
              <a:rPr lang="th-TH" sz="4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) 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1" y="1936376"/>
            <a:ext cx="3505198" cy="461503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355" y="1936375"/>
            <a:ext cx="3605604" cy="4615031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270" y="1936376"/>
            <a:ext cx="3636085" cy="461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44071" y="175684"/>
            <a:ext cx="10746888" cy="996893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th-TH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3. ปัญหาที่พบ และแนวทางการแก้ไขปัญหา</a:t>
            </a:r>
            <a:endParaRPr lang="th-TH" sz="6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880551" y="1251254"/>
            <a:ext cx="10447093" cy="5470266"/>
          </a:xfrm>
        </p:spPr>
        <p:txBody>
          <a:bodyPr>
            <a:normAutofit fontScale="25000" lnSpcReduction="20000"/>
          </a:bodyPr>
          <a:lstStyle/>
          <a:p>
            <a:pPr algn="l">
              <a:spcBef>
                <a:spcPts val="0"/>
              </a:spcBef>
            </a:pP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</a:p>
          <a:p>
            <a:pPr algn="thaiDist"/>
            <a:r>
              <a:rPr lang="th-TH" sz="112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128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ศูนย์</a:t>
            </a:r>
            <a:r>
              <a:rPr lang="th-TH" sz="12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ศึกษาและพัฒนาชุมชนชลบุรีมีบทบาทหน้าที่และภารกิจหลัก คือ การดำเนินงานฝึกอบรมเพื่อพัฒนาบุคลากรกรมการพัฒนาชุมชน ผู้นำ กลุ่มองค์กร เครือข่าย และประชาชนทั่วไป การให้บริการด้านอาคารสถานที่ งานวิจัย </a:t>
            </a:r>
            <a:r>
              <a:rPr lang="th-TH" sz="12800" dirty="0" err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</a:t>
            </a:r>
            <a:r>
              <a:rPr lang="th-TH" sz="12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การความรู้ด้านการพัฒนา</a:t>
            </a:r>
            <a:r>
              <a:rPr lang="th-TH" sz="128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ชุมชนและ</a:t>
            </a:r>
            <a:r>
              <a:rPr lang="th-TH" sz="12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งาน</a:t>
            </a:r>
            <a:r>
              <a:rPr lang="th-TH" sz="12800" dirty="0" err="1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อื่นๆ</a:t>
            </a:r>
            <a:r>
              <a:rPr lang="th-TH" sz="128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ที่</a:t>
            </a:r>
            <a:r>
              <a:rPr lang="th-TH" sz="12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ได้รับมอบหมาย</a:t>
            </a:r>
            <a:endParaRPr lang="en-US" sz="1280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r>
              <a:rPr lang="th-TH" sz="12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จากการดำเนินงานที่ผ่าน</a:t>
            </a:r>
            <a:r>
              <a:rPr lang="th-TH" sz="128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มาพบว่า </a:t>
            </a:r>
            <a:r>
              <a:rPr lang="th-TH" sz="12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ศูนย์ศึกษาและพัฒนาชุมชนชลบุรีได้รับมอบหมายให้ดำเนินงาน</a:t>
            </a:r>
            <a:r>
              <a:rPr lang="th-TH" sz="128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การฝึกอบรมหลากหลายโครงการฯ ซึ่งใน</a:t>
            </a:r>
            <a:r>
              <a:rPr lang="th-TH" sz="12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การดำเนินงานทำให้ค้นพบปัญหาที่เกิดขึ้นหลายอย่าง เนื่องจากบุคลากรตำแหน่งนักทรัพยากรบุคคลของศูนย์ศึกษาและพัฒนาชุมชน</a:t>
            </a:r>
            <a:r>
              <a:rPr lang="th-TH" sz="128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ชลบุรี ที่</a:t>
            </a:r>
            <a:r>
              <a:rPr lang="th-TH" sz="12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มีประสบการณ์ทำงานด้านการฝึกอบรมเกษียณอายุราชการ และย้ายหลายคน ทำให้มี</a:t>
            </a:r>
            <a:r>
              <a:rPr lang="th-TH" sz="128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บุคลากร  ที่</a:t>
            </a:r>
            <a:r>
              <a:rPr lang="th-TH" sz="12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ย้ายเข้ามาใหม่ในตำแหน่งนักทรัพยากรบุคคลหลายคนเช่นกัน ยังไม่มีประสบการณ์ทำงานด้านการฝึกอบรมบุคลากรมาก่อนทำให้เกิดปัญหาในระหว่างการดำเนินงานโครงการฯ ดังนี้</a:t>
            </a:r>
            <a:endParaRPr lang="en-US" sz="1280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0" algn="l"/>
            <a:r>
              <a:rPr lang="th-TH" sz="128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1</a:t>
            </a:r>
            <a:r>
              <a:rPr lang="th-TH" sz="12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บุคลากรรู้สึกขาดความมั่นใจ</a:t>
            </a:r>
            <a:endParaRPr lang="en-US" sz="1280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0" algn="l"/>
            <a:r>
              <a:rPr lang="th-TH" sz="128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2</a:t>
            </a:r>
            <a:r>
              <a:rPr lang="th-TH" sz="12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บุคลากรขาดประสบการณ์ในการทำงานด้านการฝึกอบรม</a:t>
            </a:r>
            <a:endParaRPr lang="en-US" sz="1280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0" algn="l"/>
            <a:r>
              <a:rPr lang="th-TH" sz="128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3</a:t>
            </a:r>
            <a:r>
              <a:rPr lang="th-TH" sz="12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บุคลากรยังไม่ค่อยรู้รายละเอียดขั้นตอน/กระบวนการฝึกอบรมที่ชัดเจน</a:t>
            </a:r>
            <a:endParaRPr lang="en-US" sz="1280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/>
            <a:r>
              <a:rPr lang="th-TH" sz="1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en-US" sz="1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endParaRPr lang="th-TH" sz="12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>
              <a:spcBef>
                <a:spcPts val="0"/>
              </a:spcBef>
            </a:pPr>
            <a:r>
              <a:rPr lang="th-TH" sz="1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90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078253" y="2290093"/>
            <a:ext cx="10171356" cy="720763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1. หนังสือ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คู่มือ เรื่อง นักบริหารงานฝึกอบรมมืออาชีพ (รูปแบบ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Infographic</a:t>
            </a: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endParaRPr lang="th-TH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4" name="Picture 3" descr="D:\งาน\06 งานปี 2562\ออกแบบ\Info KM 2562\รูปเล่ม\000 ปก KM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023" y="4192915"/>
            <a:ext cx="3570014" cy="2329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078253" y="3299865"/>
            <a:ext cx="10171357" cy="7207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2. หนังสือ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E</a:t>
            </a: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book </a:t>
            </a: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“นักบริหารงานฝึกอบรมมืออาชีพ”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8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744071" y="192024"/>
            <a:ext cx="10746888" cy="1088297"/>
          </a:xfr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28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แนว</a:t>
            </a:r>
            <a:r>
              <a:rPr lang="th-TH" sz="28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ทางการแก้ไขปัญหา </a:t>
            </a:r>
            <a:r>
              <a:rPr lang="th-TH" sz="27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ศูนย์ศึกษาและพัฒนาชุมชนชลบุรีได้จัดเวทีจัดการความรู้ของบุคลากรร่วมกัน ภายในหน่วยงานเพื่อแลกเปลี่ยนเรียนรู้ประสบการณ์ทำงาน ค้นหาปัญหาและแนวทางการแก้ไขปัญหา ทำให้</a:t>
            </a:r>
            <a:r>
              <a:rPr lang="th-TH" sz="27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ค้นพบ  องค์ความรู้เทคนิค/วิธีการ</a:t>
            </a:r>
            <a:r>
              <a:rPr lang="th-TH" sz="27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ปฏิบัติงานที่ดี (</a:t>
            </a:r>
            <a:r>
              <a:rPr lang="en-US" sz="27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Best Practice</a:t>
            </a:r>
            <a:r>
              <a:rPr lang="th-TH" sz="27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) ที่เกี่ยวข้องและเป็นประโยชน์ต่อการปฏิบัติงานของบุคลากร </a:t>
            </a:r>
            <a:r>
              <a:rPr lang="th-TH" sz="27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จึง</a:t>
            </a:r>
            <a:r>
              <a:rPr lang="th-TH" sz="27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ได้จัดทำองค์ความรู้ของหน่วยงานเกี่ยวกับกระบวนการฝึกอบรมที่มีประสิทธิภาพ </a:t>
            </a:r>
            <a:r>
              <a:rPr lang="en-US" sz="27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The Training Process </a:t>
            </a:r>
            <a:r>
              <a:rPr lang="th-TH" sz="27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ใน</a:t>
            </a:r>
            <a:r>
              <a:rPr lang="th-TH" sz="27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ชื่อ    ชุด</a:t>
            </a:r>
            <a:r>
              <a:rPr lang="th-TH" sz="27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ความรู้ “นักบริหารงานฝึกอบรมมืออาชีพ” ขึ้น โดยมี</a:t>
            </a:r>
            <a:r>
              <a:rPr lang="th-TH" sz="2700" dirty="0" err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</a:t>
            </a:r>
            <a:r>
              <a:rPr lang="th-TH" sz="2700" dirty="0" err="1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จัด</a:t>
            </a:r>
            <a:r>
              <a:rPr lang="th-TH" sz="27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เก็บรวบรวม</a:t>
            </a:r>
            <a:r>
              <a:rPr lang="th-TH" sz="27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องค์ความรู้ในรูป</a:t>
            </a:r>
            <a:r>
              <a:rPr lang="th-TH" sz="27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แบบฺ ดังนี้</a:t>
            </a:r>
            <a:endParaRPr lang="en-US" sz="270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62" y="4309637"/>
            <a:ext cx="2356870" cy="2212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616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57436" y="443146"/>
            <a:ext cx="10284305" cy="1183341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th-TH" sz="6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4. ประโยชน์</a:t>
            </a:r>
            <a:r>
              <a:rPr lang="th-TH" sz="6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ขององค์ความรู้</a:t>
            </a:r>
            <a:r>
              <a:rPr lang="en-US" sz="6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h-TH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736980" y="1821724"/>
            <a:ext cx="10645254" cy="4584531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en-US" sz="32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</a:t>
            </a:r>
            <a:r>
              <a:rPr lang="th-TH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ได้วิธีการ/แนวทางปฏิบัติงานที่ดี (</a:t>
            </a:r>
            <a:r>
              <a:rPr lang="en-US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Best Practice</a:t>
            </a:r>
            <a:r>
              <a:rPr lang="th-TH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) เกี่ยวกับการฝึกอบรม และการพัฒนา </a:t>
            </a:r>
            <a:r>
              <a:rPr lang="en-US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Training &amp; Development </a:t>
            </a:r>
            <a:r>
              <a:rPr lang="th-TH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en-US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T&amp;D</a:t>
            </a:r>
            <a:r>
              <a:rPr lang="th-TH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) เพื่อนำไปใช้ประโยชน์ในการพัฒนางานด้านการฝึกอบรม</a:t>
            </a:r>
            <a:r>
              <a:rPr lang="th-TH" sz="32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ขององค์กรให้</a:t>
            </a:r>
            <a:r>
              <a:rPr lang="th-TH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เกิดประสิทธิภาพและประสิทธิผลยิ่งขึ้น </a:t>
            </a:r>
            <a:endParaRPr lang="en-US" sz="320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/>
            <a:r>
              <a:rPr lang="th-TH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2. นำองค์ความรู้เผยแพร่ประชาสัมพันธ์เพื่อใช้ประโยชน์ระหว่างศูนย์ศึกษาและ</a:t>
            </a:r>
            <a:r>
              <a:rPr lang="th-TH" sz="32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พัฒนา     ชุมชน</a:t>
            </a:r>
            <a:r>
              <a:rPr lang="th-TH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ฯ จำนวน 11 แห่ง ซึ่งถือว่าเป็นหน่วยงาน/องค์กรที่มีลักษณะการดำเนินงานที่</a:t>
            </a:r>
            <a:r>
              <a:rPr lang="th-TH" sz="32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เหมือนกัน     และสำนักงานพัฒนาชุมชนจังหวัด/อำเภอเพื่อเป็น</a:t>
            </a:r>
            <a:r>
              <a:rPr lang="th-TH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ประโยชน์ในการเพิ่มประสิทธิภาพงา</a:t>
            </a:r>
            <a:r>
              <a:rPr lang="th-TH" sz="32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นของ    กรมการพัฒนาชุมชน</a:t>
            </a:r>
          </a:p>
          <a:p>
            <a:pPr algn="l"/>
            <a:r>
              <a:rPr lang="th-TH" sz="32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3</a:t>
            </a:r>
            <a:r>
              <a:rPr lang="th-TH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เกิด</a:t>
            </a:r>
            <a:r>
              <a:rPr lang="th-TH" sz="3200" dirty="0" err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</a:t>
            </a:r>
            <a:r>
              <a:rPr lang="th-TH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การความรู้ภายในองค์กรร่วมกันของบุคลากรทำให้เกิดการแลกเปลี่ยนเรียนรู้ แบ่งปันองค์ความรู้ที่</a:t>
            </a:r>
            <a:r>
              <a:rPr lang="th-TH" sz="32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ค้นพบเทคนิค</a:t>
            </a:r>
            <a:r>
              <a:rPr lang="th-TH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วิธีการปฏิบัติที่ดี (</a:t>
            </a:r>
            <a:r>
              <a:rPr lang="en-US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Best Practice</a:t>
            </a:r>
            <a:r>
              <a:rPr lang="th-TH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) เพื่อพัฒนาองค์กรไปสู่องค์กรแห่งการเรียนรู้ (</a:t>
            </a:r>
            <a:r>
              <a:rPr lang="en-US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Learning</a:t>
            </a:r>
            <a:r>
              <a:rPr lang="th-TH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Organization</a:t>
            </a:r>
            <a:r>
              <a:rPr lang="th-TH" sz="32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) ต่อไป</a:t>
            </a:r>
            <a:endParaRPr lang="en-US" sz="320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/>
            <a:endParaRPr lang="th-TH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36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6577</TotalTime>
  <Words>213</Words>
  <Application>Microsoft Office PowerPoint</Application>
  <PresentationFormat>Custom</PresentationFormat>
  <Paragraphs>67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ธีมของ Office</vt:lpstr>
      <vt:lpstr>PowerPoint Presentation</vt:lpstr>
      <vt:lpstr>1. ชุดความรู้ เรื่อง นักบริหารงานฝึกอบรมมืออาชีพ </vt:lpstr>
      <vt:lpstr>PowerPoint Presentation</vt:lpstr>
      <vt:lpstr>2. ที่มาและความสำคัญในการจัดทำองค์ความรู้</vt:lpstr>
      <vt:lpstr>จัดเวทีเพื่อค้นหา/บ่งชี้ความรู้ที่จำเป็นในการปฏิบัติงานของบุคลากรและองค์กรร่วมกัน</vt:lpstr>
      <vt:lpstr>เวทีแลกเปลี่ยนเรียนรู้ของบุคลากรร่วมกันเพื่อหาวิธีการปฏิบัติงานที่ดี  (Best Practice) </vt:lpstr>
      <vt:lpstr>3. ปัญหาที่พบ และแนวทางการแก้ไขปัญหา</vt:lpstr>
      <vt:lpstr>1. หนังสือคู่มือ เรื่อง นักบริหารงานฝึกอบรมมืออาชีพ (รูปแบบ Infographic)</vt:lpstr>
      <vt:lpstr>4. ประโยชน์ขององค์ความรู้ </vt:lpstr>
      <vt:lpstr>5. ความชัดเจนขององค์ความรู้</vt:lpstr>
      <vt:lpstr>PowerPoint Presentation</vt:lpstr>
      <vt:lpstr>PowerPoint Presentation</vt:lpstr>
      <vt:lpstr>6. มีเทคนิคในการปฏิบัติงาน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“นักบริหารงานฝึกอบรมมืออาชีพ” สวัสดีค่ะ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cdd</dc:creator>
  <cp:lastModifiedBy>Windows</cp:lastModifiedBy>
  <cp:revision>268</cp:revision>
  <cp:lastPrinted>2019-08-28T08:55:05Z</cp:lastPrinted>
  <dcterms:created xsi:type="dcterms:W3CDTF">2019-07-31T04:15:51Z</dcterms:created>
  <dcterms:modified xsi:type="dcterms:W3CDTF">2019-09-02T00:11:10Z</dcterms:modified>
</cp:coreProperties>
</file>