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6"/>
  </p:handoutMasterIdLst>
  <p:sldIdLst>
    <p:sldId id="351" r:id="rId2"/>
    <p:sldId id="350" r:id="rId3"/>
    <p:sldId id="278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5" r:id="rId28"/>
    <p:sldId id="287" r:id="rId29"/>
    <p:sldId id="288" r:id="rId30"/>
    <p:sldId id="289" r:id="rId31"/>
    <p:sldId id="290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A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8761B-A23B-4C3E-B3C3-CB22669318E8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DF12D-43F5-4741-8665-FDD0E9541A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059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473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36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346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379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11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637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798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2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600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62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69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A458-14BA-431B-B3BD-6D9FE142CDE6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2F2E-A364-4370-8C4B-241653E045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085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94" y="0"/>
            <a:ext cx="2578894" cy="257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310681" y="2411631"/>
            <a:ext cx="10119121" cy="3560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องค์ความรู้ระดับหน่วยงาน</a:t>
            </a:r>
          </a:p>
          <a:p>
            <a:pPr algn="ctr"/>
            <a:r>
              <a:rPr lang="th-TH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03200">
                    <a:schemeClr val="bg1">
                      <a:alpha val="96000"/>
                    </a:schemeClr>
                  </a:glow>
                </a:effectLst>
              </a:rPr>
              <a:t>ศูนย์ศึกษาและพัฒนาชุมชนอุดรธานี ประจำปี ๒๕๖๒</a:t>
            </a:r>
          </a:p>
          <a:p>
            <a:pPr algn="ctr"/>
            <a:r>
              <a:rPr lang="th-TH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03200">
                    <a:schemeClr val="bg1">
                      <a:alpha val="96000"/>
                    </a:schemeClr>
                  </a:glow>
                </a:effectLst>
              </a:rPr>
              <a:t>เรื่อง</a:t>
            </a:r>
          </a:p>
          <a:p>
            <a:pPr algn="ctr"/>
            <a:r>
              <a:rPr lang="th-TH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03200">
                    <a:schemeClr val="bg1">
                      <a:alpha val="96000"/>
                    </a:schemeClr>
                  </a:glow>
                </a:effectLst>
              </a:rPr>
              <a:t>เทคนิคการพัฒนาบุคลากรในงานพัฒนาชุมชน</a:t>
            </a:r>
          </a:p>
          <a:p>
            <a:pPr algn="ctr"/>
            <a:endParaRPr lang="th-TH" sz="4800" b="1" dirty="0" smtClean="0">
              <a:solidFill>
                <a:srgbClr val="002060"/>
              </a:solidFill>
              <a:effectLst>
                <a:glow rad="50800">
                  <a:schemeClr val="bg1"/>
                </a:glow>
              </a:effectLst>
            </a:endParaRPr>
          </a:p>
          <a:p>
            <a:pPr algn="ctr"/>
            <a:r>
              <a:rPr lang="th-TH" sz="4800" b="1" dirty="0" smtClean="0">
                <a:solidFill>
                  <a:srgbClr val="002060"/>
                </a:solidFill>
                <a:effectLst>
                  <a:glow rad="50800">
                    <a:schemeClr val="bg1"/>
                  </a:glow>
                </a:effectLst>
              </a:rPr>
              <a:t> </a:t>
            </a:r>
            <a:endParaRPr lang="th-TH" sz="4800" b="1" dirty="0">
              <a:solidFill>
                <a:srgbClr val="002060"/>
              </a:solidFill>
              <a:effectLst>
                <a:glow rad="508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9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634067"/>
            <a:ext cx="10515600" cy="1065642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เทคนิค</a:t>
            </a:r>
            <a:r>
              <a:rPr lang="th-TH" b="1" dirty="0"/>
              <a:t>การพัฒนาบุคลากรยุค ๔.๐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th-TH" b="1" dirty="0">
                <a:cs typeface="+mj-cs"/>
              </a:rPr>
              <a:t>ทักษะที่บุคลากรหรือข้าราชการยุค ๔.๐ ควร</a:t>
            </a:r>
            <a:r>
              <a:rPr lang="th-TH" b="1" dirty="0" smtClean="0">
                <a:cs typeface="+mj-cs"/>
              </a:rPr>
              <a:t>มี</a:t>
            </a:r>
            <a:endParaRPr lang="th-TH" b="1" dirty="0">
              <a:cs typeface="+mj-cs"/>
            </a:endParaRPr>
          </a:p>
          <a:p>
            <a:pPr marL="457200" lvl="1" indent="-457200">
              <a:buAutoNum type="thaiNumPeriod"/>
            </a:pPr>
            <a:r>
              <a:rPr lang="th-TH" b="1" dirty="0" smtClean="0">
                <a:cs typeface="+mj-cs"/>
              </a:rPr>
              <a:t>การ</a:t>
            </a:r>
            <a:r>
              <a:rPr lang="th-TH" b="1" dirty="0">
                <a:cs typeface="+mj-cs"/>
              </a:rPr>
              <a:t>เรียนรู้เทคโนโลยีใหม่ๆ </a:t>
            </a:r>
            <a:endParaRPr lang="th-TH" b="1" dirty="0" smtClean="0">
              <a:cs typeface="+mj-cs"/>
            </a:endParaRPr>
          </a:p>
          <a:p>
            <a:pPr marL="457200" lvl="1" indent="-457200">
              <a:buAutoNum type="thaiNumPeriod"/>
            </a:pPr>
            <a:r>
              <a:rPr lang="th-TH" b="1" dirty="0">
                <a:cs typeface="+mj-cs"/>
              </a:rPr>
              <a:t>มีความรู้เรื่องโซ</a:t>
            </a:r>
            <a:r>
              <a:rPr lang="th-TH" b="1" dirty="0" err="1">
                <a:cs typeface="+mj-cs"/>
              </a:rPr>
              <a:t>เชี</a:t>
            </a:r>
            <a:r>
              <a:rPr lang="th-TH" b="1" dirty="0">
                <a:cs typeface="+mj-cs"/>
              </a:rPr>
              <a:t>ยลมีเดีย </a:t>
            </a:r>
            <a:endParaRPr lang="th-TH" b="1" dirty="0" smtClean="0">
              <a:cs typeface="+mj-cs"/>
            </a:endParaRPr>
          </a:p>
          <a:p>
            <a:pPr marL="457200" lvl="1" indent="-457200">
              <a:buAutoNum type="thaiNumPeriod"/>
            </a:pPr>
            <a:r>
              <a:rPr lang="th-TH" b="1" dirty="0">
                <a:cs typeface="+mj-cs"/>
              </a:rPr>
              <a:t>วิเคราะห์และตัดสินใจ แก้ไขปัญหา </a:t>
            </a:r>
            <a:endParaRPr lang="th-TH" b="1" dirty="0" smtClean="0">
              <a:cs typeface="+mj-cs"/>
            </a:endParaRPr>
          </a:p>
          <a:p>
            <a:pPr marL="457200" lvl="1" indent="-457200">
              <a:buAutoNum type="thaiNumPeriod"/>
            </a:pPr>
            <a:r>
              <a:rPr lang="th-TH" b="1" dirty="0">
                <a:cs typeface="+mj-cs"/>
              </a:rPr>
              <a:t>ทักษะด้านการตลาดหรือการประชาสัมพันธ์ </a:t>
            </a:r>
            <a:endParaRPr lang="th-TH" b="1" dirty="0" smtClean="0">
              <a:cs typeface="+mj-cs"/>
            </a:endParaRPr>
          </a:p>
          <a:p>
            <a:pPr marL="457200" lvl="1" indent="-457200">
              <a:buAutoNum type="thaiNumPeriod"/>
            </a:pPr>
            <a:r>
              <a:rPr lang="th-TH" b="1" dirty="0">
                <a:cs typeface="+mj-cs"/>
              </a:rPr>
              <a:t>ก้าวล้ำตามเทรนด์อยู่เสมอ </a:t>
            </a:r>
            <a:endParaRPr lang="th-TH" b="1" dirty="0" smtClean="0">
              <a:cs typeface="+mj-cs"/>
            </a:endParaRPr>
          </a:p>
          <a:p>
            <a:pPr marL="457200" lvl="1" indent="-457200">
              <a:buAutoNum type="thaiNumPeriod"/>
            </a:pPr>
            <a:endParaRPr lang="th-TH" b="1" dirty="0" smtClean="0">
              <a:cs typeface="+mj-cs"/>
            </a:endParaRPr>
          </a:p>
          <a:p>
            <a:pPr marL="457200" lvl="2" indent="0">
              <a:buNone/>
            </a:pPr>
            <a:r>
              <a:rPr lang="th-TH" sz="2400" b="1" dirty="0" smtClean="0">
                <a:cs typeface="+mj-cs"/>
              </a:rPr>
              <a:t>วิธีการ</a:t>
            </a:r>
            <a:r>
              <a:rPr lang="th-TH" sz="2400" b="1" dirty="0">
                <a:cs typeface="+mj-cs"/>
              </a:rPr>
              <a:t>/ขั้นตอน</a:t>
            </a:r>
            <a:r>
              <a:rPr lang="th-TH" sz="2400" b="1" dirty="0" err="1">
                <a:cs typeface="+mj-cs"/>
              </a:rPr>
              <a:t>การจัด</a:t>
            </a:r>
            <a:r>
              <a:rPr lang="th-TH" sz="2400" b="1" dirty="0">
                <a:cs typeface="+mj-cs"/>
              </a:rPr>
              <a:t>การ</a:t>
            </a:r>
            <a:r>
              <a:rPr lang="th-TH" sz="2400" b="1" dirty="0" smtClean="0">
                <a:cs typeface="+mj-cs"/>
              </a:rPr>
              <a:t>ความรู้</a:t>
            </a:r>
          </a:p>
          <a:p>
            <a:pPr marL="914400" lvl="2" indent="-457200">
              <a:buAutoNum type="thaiNumPeriod"/>
            </a:pPr>
            <a:r>
              <a:rPr lang="th-TH" b="1" dirty="0" smtClean="0">
                <a:cs typeface="+mj-cs"/>
              </a:rPr>
              <a:t>รวบรวม</a:t>
            </a:r>
            <a:r>
              <a:rPr lang="th-TH" b="1" dirty="0">
                <a:cs typeface="+mj-cs"/>
              </a:rPr>
              <a:t>จากสถานการณ์โลกที่มีการเปลี่ยนแปลงอยู่</a:t>
            </a:r>
            <a:r>
              <a:rPr lang="th-TH" b="1" dirty="0" smtClean="0">
                <a:cs typeface="+mj-cs"/>
              </a:rPr>
              <a:t>เสมอ</a:t>
            </a:r>
          </a:p>
          <a:p>
            <a:pPr marL="914400" lvl="2" indent="-457200">
              <a:buFont typeface="Arial" panose="020B0604020202020204" pitchFamily="34" charset="0"/>
              <a:buAutoNum type="thaiNumPeriod"/>
            </a:pPr>
            <a:r>
              <a:rPr lang="th-TH" b="1" dirty="0" smtClean="0">
                <a:cs typeface="+mj-cs"/>
              </a:rPr>
              <a:t>เปรียบเทียบ</a:t>
            </a:r>
            <a:r>
              <a:rPr lang="th-TH" b="1" dirty="0">
                <a:cs typeface="+mj-cs"/>
              </a:rPr>
              <a:t>วิเคราะห์แนวโน้มการ</a:t>
            </a:r>
            <a:r>
              <a:rPr lang="th-TH" b="1" dirty="0" smtClean="0">
                <a:cs typeface="+mj-cs"/>
              </a:rPr>
              <a:t>เปลี่ยนแปลง</a:t>
            </a:r>
          </a:p>
          <a:p>
            <a:pPr marL="914400" lvl="2" indent="-457200">
              <a:buFont typeface="Arial" panose="020B0604020202020204" pitchFamily="34" charset="0"/>
              <a:buAutoNum type="thaiNumPeriod"/>
            </a:pPr>
            <a:r>
              <a:rPr lang="th-TH" b="1" dirty="0">
                <a:cs typeface="+mj-cs"/>
              </a:rPr>
              <a:t>เข้าร่วมพัฒนาตนเองตามแนวทาง</a:t>
            </a:r>
            <a:r>
              <a:rPr lang="th-TH" b="1" dirty="0" smtClean="0">
                <a:cs typeface="+mj-cs"/>
              </a:rPr>
              <a:t>ที่กำหนด</a:t>
            </a:r>
            <a:r>
              <a:rPr lang="th-TH" b="1" dirty="0">
                <a:cs typeface="+mj-cs"/>
              </a:rPr>
              <a:t>ทักษะที่บุคลากรหรือข้าราชการยุค </a:t>
            </a:r>
            <a:r>
              <a:rPr lang="en-US" b="1" dirty="0">
                <a:cs typeface="+mj-cs"/>
              </a:rPr>
              <a:t>4</a:t>
            </a:r>
            <a:r>
              <a:rPr lang="th-TH" b="1" dirty="0">
                <a:cs typeface="+mj-cs"/>
              </a:rPr>
              <a:t>.</a:t>
            </a:r>
            <a:r>
              <a:rPr lang="en-US" b="1" dirty="0">
                <a:cs typeface="+mj-cs"/>
              </a:rPr>
              <a:t>0 </a:t>
            </a:r>
            <a:r>
              <a:rPr lang="th-TH" b="1" dirty="0">
                <a:cs typeface="+mj-cs"/>
              </a:rPr>
              <a:t>ควร</a:t>
            </a:r>
            <a:r>
              <a:rPr lang="th-TH" b="1" dirty="0" smtClean="0">
                <a:cs typeface="+mj-cs"/>
              </a:rPr>
              <a:t>มี</a:t>
            </a:r>
          </a:p>
          <a:p>
            <a:pPr marL="914400" lvl="2" indent="-457200">
              <a:buFont typeface="Arial" panose="020B0604020202020204" pitchFamily="34" charset="0"/>
              <a:buAutoNum type="thaiNumPeriod"/>
            </a:pPr>
            <a:endParaRPr lang="en-US" b="1" dirty="0">
              <a:cs typeface="+mj-cs"/>
            </a:endParaRPr>
          </a:p>
          <a:p>
            <a:pPr marL="914400" lvl="2" indent="-457200">
              <a:buAutoNum type="thaiNumPeriod"/>
            </a:pPr>
            <a:endParaRPr lang="th-TH" sz="2400" b="1" dirty="0" smtClean="0">
              <a:cs typeface="+mj-cs"/>
            </a:endParaRPr>
          </a:p>
          <a:p>
            <a:pPr marL="457200" lvl="2" indent="0">
              <a:buNone/>
            </a:pPr>
            <a:endParaRPr lang="th-TH" sz="24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44831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th-TH" b="1" dirty="0"/>
              <a:t>การใช้แผนที่ความคิด (</a:t>
            </a:r>
            <a:r>
              <a:rPr lang="en-US" b="1" dirty="0"/>
              <a:t>Mind Mapping</a:t>
            </a:r>
            <a:r>
              <a:rPr lang="th-TH" b="1" dirty="0" smtClean="0"/>
              <a:t>)</a:t>
            </a:r>
            <a:br>
              <a:rPr lang="th-TH" b="1" dirty="0" smtClean="0"/>
            </a:br>
            <a:r>
              <a:rPr lang="th-TH" b="1" dirty="0" smtClean="0"/>
              <a:t> </a:t>
            </a:r>
            <a:r>
              <a:rPr lang="th-TH" b="1" dirty="0"/>
              <a:t>เครื่องมือสำหรับวิทยากรกระบวนการ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786731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th-TH" sz="9600" b="1" dirty="0"/>
              <a:t>ขั้นตอนการสร้างแผนที่</a:t>
            </a:r>
            <a:r>
              <a:rPr lang="th-TH" sz="9600" b="1" dirty="0" smtClean="0"/>
              <a:t>ความคิด</a:t>
            </a:r>
            <a:endParaRPr lang="th-TH" sz="9600" dirty="0"/>
          </a:p>
          <a:p>
            <a:pPr marL="0" indent="0">
              <a:buNone/>
            </a:pPr>
            <a:r>
              <a:rPr lang="th-TH" sz="4400" dirty="0"/>
              <a:t> </a:t>
            </a:r>
            <a:r>
              <a:rPr lang="th-TH" sz="4400" dirty="0" smtClean="0"/>
              <a:t>   </a:t>
            </a:r>
            <a:r>
              <a:rPr lang="th-TH" sz="8000" dirty="0" smtClean="0"/>
              <a:t>๑. </a:t>
            </a:r>
            <a:r>
              <a:rPr lang="th-TH" sz="8000" dirty="0"/>
              <a:t>เขียน/วาดหัวข้อหลักตรงกึ่งกลาง</a:t>
            </a:r>
            <a:r>
              <a:rPr lang="th-TH" sz="8000" dirty="0" smtClean="0"/>
              <a:t>หน้ากระดาษ</a:t>
            </a:r>
          </a:p>
          <a:p>
            <a:pPr marL="0" indent="0">
              <a:buNone/>
            </a:pPr>
            <a:r>
              <a:rPr lang="th-TH" sz="8000" dirty="0" smtClean="0"/>
              <a:t>    ๒. </a:t>
            </a:r>
            <a:r>
              <a:rPr lang="th-TH" sz="8000" dirty="0"/>
              <a:t>เขียน/วาดหัวข้อรองที่สัมพันธ์กับมโนทัศน์หลักไป</a:t>
            </a:r>
            <a:r>
              <a:rPr lang="th-TH" sz="8000" dirty="0" err="1"/>
              <a:t>รอบๆ</a:t>
            </a:r>
            <a:r>
              <a:rPr lang="th-TH" sz="8000" dirty="0"/>
              <a:t> </a:t>
            </a:r>
            <a:endParaRPr lang="en-US" sz="8000" dirty="0" smtClean="0"/>
          </a:p>
          <a:p>
            <a:pPr marL="0" indent="0">
              <a:buNone/>
            </a:pPr>
            <a:r>
              <a:rPr lang="th-TH" sz="8000" dirty="0" smtClean="0"/>
              <a:t>    ๓. </a:t>
            </a:r>
            <a:r>
              <a:rPr lang="th-TH" sz="8000" dirty="0"/>
              <a:t>เขียน/วาดหัวข้อย่อยที่สัมพันธ์กับมโนทัศน์รองแตกออกไป</a:t>
            </a:r>
            <a:r>
              <a:rPr lang="th-TH" sz="8000" dirty="0" err="1" smtClean="0"/>
              <a:t>เรื่อยๆ</a:t>
            </a:r>
            <a:endParaRPr lang="en-US" sz="8000" dirty="0" smtClean="0"/>
          </a:p>
          <a:p>
            <a:pPr marL="0" indent="0">
              <a:buNone/>
            </a:pPr>
            <a:r>
              <a:rPr lang="en-US" sz="8000" dirty="0"/>
              <a:t> </a:t>
            </a:r>
            <a:r>
              <a:rPr lang="th-TH" sz="8000" dirty="0" smtClean="0"/>
              <a:t>   ๔. </a:t>
            </a:r>
            <a:r>
              <a:rPr lang="th-TH" sz="8000" dirty="0"/>
              <a:t>ใช้ภาพหรือสัญลักษณ์สื่อความหมายเป็นตัวแทนความคิดให้มากที่สุด </a:t>
            </a:r>
            <a:endParaRPr lang="en-US" sz="8000" dirty="0" smtClean="0"/>
          </a:p>
          <a:p>
            <a:pPr marL="0" indent="0">
              <a:buNone/>
            </a:pPr>
            <a:r>
              <a:rPr lang="en-US" sz="8000" dirty="0"/>
              <a:t> </a:t>
            </a:r>
            <a:r>
              <a:rPr lang="th-TH" sz="8000" dirty="0" smtClean="0"/>
              <a:t>   ๕. </a:t>
            </a:r>
            <a:r>
              <a:rPr lang="th-TH" sz="8000" dirty="0"/>
              <a:t>เขียนคำสำคัญบนเส้นและเส้นต้องเชื่อมโยง</a:t>
            </a:r>
            <a:r>
              <a:rPr lang="th-TH" sz="8000" dirty="0" smtClean="0"/>
              <a:t>กัน</a:t>
            </a:r>
            <a:endParaRPr lang="en-US" sz="8000" dirty="0" smtClean="0"/>
          </a:p>
          <a:p>
            <a:pPr marL="0" indent="0">
              <a:buNone/>
            </a:pPr>
            <a:r>
              <a:rPr lang="en-US" sz="8000" dirty="0"/>
              <a:t> </a:t>
            </a:r>
            <a:r>
              <a:rPr lang="th-TH" sz="8000" dirty="0" smtClean="0"/>
              <a:t>   ๖. </a:t>
            </a:r>
            <a:r>
              <a:rPr lang="th-TH" sz="8000" dirty="0"/>
              <a:t>กรณีใช้สี ทั้งมโนทัศน์รองและย่อยควรเป็นสีเดียวกัน </a:t>
            </a:r>
            <a:endParaRPr lang="en-US" sz="8000" dirty="0" smtClean="0"/>
          </a:p>
          <a:p>
            <a:pPr marL="0" indent="0">
              <a:buNone/>
            </a:pPr>
            <a:r>
              <a:rPr lang="en-US" sz="8000" dirty="0"/>
              <a:t> </a:t>
            </a:r>
            <a:r>
              <a:rPr lang="th-TH" sz="8000" dirty="0" smtClean="0"/>
              <a:t>   ๗. </a:t>
            </a:r>
            <a:r>
              <a:rPr lang="th-TH" sz="8000" dirty="0"/>
              <a:t>คิดอย่างอิสระมากที่สุดขณะ</a:t>
            </a:r>
            <a:r>
              <a:rPr lang="th-TH" sz="8000" dirty="0" smtClean="0"/>
              <a:t>ทำ</a:t>
            </a:r>
            <a:endParaRPr lang="th-TH" dirty="0"/>
          </a:p>
          <a:p>
            <a:pPr marL="0" indent="0" algn="ctr">
              <a:buNone/>
            </a:pPr>
            <a:r>
              <a:rPr lang="th-TH" sz="5900" b="1" dirty="0" smtClean="0"/>
              <a:t>“</a:t>
            </a:r>
            <a:r>
              <a:rPr lang="th-TH" sz="9600" b="1" dirty="0"/>
              <a:t>เขียนคำหลัก หรือข้อความสำคัญของเรื่องไว้กลาง โยงไปยังประเด็นรองรอบ ๆ ตามแต่ว่าจะมีกี่ประเด็น</a:t>
            </a:r>
            <a:r>
              <a:rPr lang="th-TH" sz="9600" b="1" dirty="0" smtClean="0"/>
              <a:t>”</a:t>
            </a:r>
            <a:endParaRPr lang="en-US" sz="9600" b="1" dirty="0" smtClean="0"/>
          </a:p>
          <a:p>
            <a:pPr marL="0" indent="0">
              <a:buNone/>
            </a:pPr>
            <a:r>
              <a:rPr lang="en-US" sz="5900" b="1" dirty="0"/>
              <a:t/>
            </a:r>
            <a:br>
              <a:rPr lang="en-US" sz="5900" b="1" dirty="0"/>
            </a:br>
            <a:r>
              <a:rPr lang="en-US" sz="3800" b="1" dirty="0"/>
              <a:t/>
            </a:r>
            <a:br>
              <a:rPr lang="en-US" sz="3800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5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39813" y="187938"/>
            <a:ext cx="10741446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กฎการสร้างแผนที่</a:t>
            </a:r>
            <a:r>
              <a:rPr lang="th-TH" b="1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ความคิด</a:t>
            </a:r>
          </a:p>
          <a:p>
            <a:r>
              <a:rPr lang="th-TH" dirty="0" smtClean="0"/>
              <a:t>-  เริ่ม</a:t>
            </a:r>
            <a:r>
              <a:rPr lang="th-TH" dirty="0"/>
              <a:t>ด้วยภาพสีตรงกึ่งกลาง</a:t>
            </a:r>
            <a:r>
              <a:rPr lang="th-TH" dirty="0" smtClean="0"/>
              <a:t>หน้ากระดาษ</a:t>
            </a:r>
          </a:p>
          <a:p>
            <a:pPr marL="457200" indent="-457200">
              <a:buFontTx/>
              <a:buChar char="-"/>
            </a:pPr>
            <a:r>
              <a:rPr lang="th-TH" dirty="0" smtClean="0"/>
              <a:t>ใช้</a:t>
            </a:r>
            <a:r>
              <a:rPr lang="th-TH" dirty="0"/>
              <a:t>ภาพให้มาก</a:t>
            </a:r>
            <a:r>
              <a:rPr lang="th-TH" dirty="0" smtClean="0"/>
              <a:t>ที่สุด</a:t>
            </a:r>
          </a:p>
          <a:p>
            <a:pPr marL="457200" indent="-457200">
              <a:buFontTx/>
              <a:buChar char="-"/>
            </a:pPr>
            <a:r>
              <a:rPr lang="th-TH" dirty="0"/>
              <a:t>เขียนคำบรรจงตัว</a:t>
            </a:r>
            <a:r>
              <a:rPr lang="th-TH" dirty="0" smtClean="0"/>
              <a:t>ใหญ่ๆ </a:t>
            </a:r>
            <a:r>
              <a:rPr lang="th-TH" dirty="0"/>
              <a:t>ถ้าเป็นภาษาอังกฤษให้ใช้ตัวพิมพ์</a:t>
            </a:r>
            <a:r>
              <a:rPr lang="th-TH" dirty="0" smtClean="0"/>
              <a:t>ใหญ่</a:t>
            </a:r>
          </a:p>
          <a:p>
            <a:pPr marL="457200" indent="-457200">
              <a:buFontTx/>
              <a:buChar char="-"/>
            </a:pPr>
            <a:r>
              <a:rPr lang="th-TH" dirty="0"/>
              <a:t>เขียนคำเหนือเส้นใต้ แต่ละเส้นต้องเชื่อมต่อกับเส้น</a:t>
            </a:r>
            <a:r>
              <a:rPr lang="th-TH" dirty="0" err="1" smtClean="0"/>
              <a:t>อื่นๆ</a:t>
            </a:r>
            <a:endParaRPr lang="th-TH" dirty="0" smtClean="0"/>
          </a:p>
          <a:p>
            <a:pPr marL="457200" indent="-457200">
              <a:buFontTx/>
              <a:buChar char="-"/>
            </a:pPr>
            <a:r>
              <a:rPr lang="th-TH" dirty="0"/>
              <a:t>คำควรมีลักษณะเป็น</a:t>
            </a:r>
            <a:r>
              <a:rPr lang="th-TH" dirty="0" smtClean="0"/>
              <a:t>หน่วย</a:t>
            </a:r>
          </a:p>
          <a:p>
            <a:pPr marL="457200" indent="-457200">
              <a:buFontTx/>
              <a:buChar char="-"/>
            </a:pPr>
            <a:r>
              <a:rPr lang="th-TH" dirty="0"/>
              <a:t>ใช้สีทั่วแผนที่</a:t>
            </a:r>
            <a:r>
              <a:rPr lang="th-TH" dirty="0" smtClean="0"/>
              <a:t>ความคิด</a:t>
            </a:r>
          </a:p>
          <a:p>
            <a:r>
              <a:rPr lang="th-TH" b="1" dirty="0"/>
              <a:t>วิธีการ</a:t>
            </a:r>
            <a:r>
              <a:rPr lang="th-TH" b="1" dirty="0" smtClean="0"/>
              <a:t>เขียน</a:t>
            </a:r>
          </a:p>
          <a:p>
            <a:pPr marL="457200" indent="-457200">
              <a:buFontTx/>
              <a:buChar char="-"/>
            </a:pPr>
            <a:r>
              <a:rPr lang="th-TH" dirty="0" smtClean="0"/>
              <a:t> </a:t>
            </a:r>
            <a:r>
              <a:rPr lang="th-TH" dirty="0"/>
              <a:t>เตรียมกระดาษเปล่าที่ไม่มีเส้นบรรทัดและวางกระดาษภาพแนวนอน </a:t>
            </a:r>
            <a:endParaRPr lang="th-TH" dirty="0" smtClean="0"/>
          </a:p>
          <a:p>
            <a:pPr marL="457200" indent="-457200">
              <a:buFontTx/>
              <a:buChar char="-"/>
            </a:pPr>
            <a:r>
              <a:rPr lang="th-TH" dirty="0" smtClean="0"/>
              <a:t>วาด</a:t>
            </a:r>
            <a:r>
              <a:rPr lang="th-TH" dirty="0"/>
              <a:t>ภาพสีหรือเขียนคำหรือข้อความที่สื่อหรือแสดงถึงเรื่องจะทำแผนที่ความคิดกลาง 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หน้ากระดาษ โดยใช้สีอย่างน้อย ๓ สี และต้องไม่ตีกรอบด้วยรูปทรง</a:t>
            </a:r>
            <a:r>
              <a:rPr lang="th-TH" dirty="0" smtClean="0"/>
              <a:t>เรขาคณิต</a:t>
            </a:r>
          </a:p>
          <a:p>
            <a:pPr marL="457200" indent="-457200">
              <a:buFontTx/>
              <a:buChar char="-"/>
            </a:pPr>
            <a:r>
              <a:rPr lang="th-TH" dirty="0"/>
              <a:t>คิดถึงหัวเรื่องสำคัญที่เป็นส่วนประกอบของเรื่องที่ทำแผนที่</a:t>
            </a:r>
            <a:r>
              <a:rPr lang="th-TH" dirty="0" smtClean="0"/>
              <a:t>ความคิด </a:t>
            </a:r>
            <a:r>
              <a:rPr lang="th-TH" dirty="0"/>
              <a:t>ให้เขียน</a:t>
            </a:r>
            <a:r>
              <a:rPr lang="th-TH" dirty="0" smtClean="0"/>
              <a:t>เป็นคำที่</a:t>
            </a:r>
            <a:r>
              <a:rPr lang="th-TH" dirty="0"/>
              <a:t>มี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ลักษณะเป็นหน่วย หรือเป็นคำสำคัญสั้นๆ ที่มีความหมาย บนเส้นซึ่งเส้นแต่ละเส้นจะต้องแตกออกมาจาก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ศูนย์กลางไม่ควรเกิน ๘ กิ่ง </a:t>
            </a:r>
            <a:r>
              <a:rPr lang="en-US" dirty="0"/>
              <a:t/>
            </a:r>
            <a:br>
              <a:rPr lang="en-US" dirty="0"/>
            </a:br>
            <a:endParaRPr lang="th-TH" dirty="0" smtClean="0"/>
          </a:p>
          <a:p>
            <a:pPr marL="457200" indent="-457200">
              <a:buFontTx/>
              <a:buChar char="-"/>
            </a:pPr>
            <a:endParaRPr lang="th-TH" dirty="0" smtClean="0"/>
          </a:p>
          <a:p>
            <a:endParaRPr lang="en-US" b="1" dirty="0" smtClean="0">
              <a:solidFill>
                <a:srgbClr val="000000"/>
              </a:solidFill>
              <a:latin typeface="TH SarabunIT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5372100"/>
            <a:ext cx="1651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95746" y="1106468"/>
            <a:ext cx="106753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แตก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ความคิดของหัวเรื่องสำคัญแต่ละ</a:t>
            </a:r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เรื่อง ออกเป็น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กิ่งๆ หลายกิ่ง </a:t>
            </a:r>
            <a:r>
              <a:rPr lang="th-TH" dirty="0"/>
              <a:t>ลักษณะของกิ่งควรเอนไม่เกิน ๖๐ องศา 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th-TH" dirty="0"/>
              <a:t>แตกความคิดรองลงไปที่เป็นส่วนประกอบของแต่ละ</a:t>
            </a:r>
            <a:r>
              <a:rPr lang="th-TH" dirty="0" smtClean="0"/>
              <a:t>กิ่ง</a:t>
            </a:r>
            <a:r>
              <a:rPr lang="en-US" dirty="0" smtClean="0"/>
              <a:t> </a:t>
            </a:r>
            <a:r>
              <a:rPr lang="th-TH" dirty="0"/>
              <a:t>ซึ่งสามารถแตกความคิดออกไป</a:t>
            </a:r>
            <a:r>
              <a:rPr lang="th-TH" dirty="0" err="1"/>
              <a:t>เรื่อยๆ</a:t>
            </a:r>
            <a:r>
              <a:rPr lang="th-TH" dirty="0"/>
              <a:t> 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th-TH" dirty="0"/>
              <a:t>การเขียนคำ ควรเขียนด้วยคำที่เป็นคำสำคัญหรือ</a:t>
            </a:r>
            <a:r>
              <a:rPr lang="th-TH" dirty="0" smtClean="0"/>
              <a:t>คำหลัก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th-TH" dirty="0"/>
              <a:t>คำ ข้อความ สัญลักษณ์ หรือรูปภาพใดที่ต้องการเน้น อาจใช้วิธีการทำให้เด่น เช่น ล้อมกรอบ 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หรือใส่</a:t>
            </a:r>
            <a:r>
              <a:rPr lang="th-TH" dirty="0" smtClean="0"/>
              <a:t>กล่อง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th-TH" dirty="0"/>
              <a:t>ตกแต่งแผนที่ความคิดที่เขียนด้วยความสนุกสนานทั้งภาพและแนวคิดที่เชื่อมโยงต่อ</a:t>
            </a:r>
            <a:r>
              <a:rPr lang="th-TH" dirty="0" smtClean="0"/>
              <a:t>กัน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8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437940" y="562620"/>
            <a:ext cx="517641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วิทยากรกระบวนการกับ</a:t>
            </a:r>
            <a:r>
              <a:rPr lang="th-TH" sz="4000" b="1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การทำ</a:t>
            </a:r>
            <a:r>
              <a:rPr lang="th-TH" sz="40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4000" b="1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AAR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74022" y="1749691"/>
            <a:ext cx="85082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ea typeface="Calibri" panose="020F0502020204030204" pitchFamily="34" charset="0"/>
                <a:cs typeface="Angsana New" panose="02020603050405020304" pitchFamily="18" charset="-34"/>
              </a:rPr>
              <a:t>กระบวนการจัดทำ </a:t>
            </a:r>
            <a:r>
              <a:rPr lang="en-US" sz="3200" b="1" dirty="0">
                <a:latin typeface="Angsana New" panose="02020603050405020304" pitchFamily="18" charset="-34"/>
                <a:ea typeface="Calibri" panose="020F0502020204030204" pitchFamily="34" charset="0"/>
              </a:rPr>
              <a:t>AAR </a:t>
            </a:r>
            <a:r>
              <a:rPr lang="th-TH" sz="3200" b="1" dirty="0">
                <a:latin typeface="Angsana New" panose="02020603050405020304" pitchFamily="18" charset="-34"/>
                <a:ea typeface="Calibri" panose="020F0502020204030204" pitchFamily="34" charset="0"/>
              </a:rPr>
              <a:t>สามารถจำแนกออกได้เป็น ๔ ระยะ  </a:t>
            </a:r>
            <a:endParaRPr lang="th-TH" sz="3200" b="1" dirty="0" smtClean="0">
              <a:latin typeface="Angsana New" panose="02020603050405020304" pitchFamily="18" charset="-34"/>
              <a:ea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th-TH" sz="3200" b="1" dirty="0" smtClean="0">
                <a:latin typeface="Angsana New" panose="02020603050405020304" pitchFamily="18" charset="-34"/>
                <a:ea typeface="Calibri" panose="020F0502020204030204" pitchFamily="34" charset="0"/>
              </a:rPr>
              <a:t>การ</a:t>
            </a:r>
            <a:r>
              <a:rPr lang="th-TH" sz="3200" b="1" dirty="0">
                <a:latin typeface="Angsana New" panose="02020603050405020304" pitchFamily="18" charset="-34"/>
                <a:ea typeface="Calibri" panose="020F0502020204030204" pitchFamily="34" charset="0"/>
              </a:rPr>
              <a:t>วางแผนเพื่อทำ </a:t>
            </a:r>
            <a:r>
              <a:rPr lang="en-US" sz="3200" b="1" dirty="0">
                <a:latin typeface="Angsana New" panose="02020603050405020304" pitchFamily="18" charset="-34"/>
                <a:ea typeface="Calibri" panose="020F0502020204030204" pitchFamily="34" charset="0"/>
              </a:rPr>
              <a:t>AAR </a:t>
            </a:r>
            <a:r>
              <a:rPr lang="th-TH" sz="3200" b="1" dirty="0"/>
              <a:t>(</a:t>
            </a:r>
            <a:r>
              <a:rPr lang="en-US" sz="3200" b="1" dirty="0"/>
              <a:t>planning</a:t>
            </a:r>
            <a:r>
              <a:rPr lang="th-TH" sz="3200" b="1" dirty="0"/>
              <a:t>) </a:t>
            </a:r>
            <a:endParaRPr lang="en-US" sz="3200" b="1" dirty="0" smtClean="0"/>
          </a:p>
          <a:p>
            <a:pPr marL="457200" indent="-457200">
              <a:buFontTx/>
              <a:buChar char="-"/>
            </a:pPr>
            <a:r>
              <a:rPr lang="th-TH" sz="3200" b="1" dirty="0"/>
              <a:t>ระยะเตรียมการเพื่อทำ </a:t>
            </a:r>
            <a:r>
              <a:rPr lang="en-US" sz="3200" b="1" dirty="0"/>
              <a:t>AAR </a:t>
            </a:r>
            <a:r>
              <a:rPr lang="th-TH" sz="3200" b="1" dirty="0"/>
              <a:t>(</a:t>
            </a:r>
            <a:r>
              <a:rPr lang="en-US" sz="3200" b="1" dirty="0"/>
              <a:t>preparing</a:t>
            </a:r>
            <a:r>
              <a:rPr lang="th-TH" sz="3200" b="1" dirty="0" smtClean="0"/>
              <a:t>)</a:t>
            </a:r>
            <a:endParaRPr lang="en-US" sz="3200" b="1" dirty="0" smtClean="0"/>
          </a:p>
          <a:p>
            <a:pPr marL="457200" indent="-457200">
              <a:buFontTx/>
              <a:buChar char="-"/>
            </a:pPr>
            <a:r>
              <a:rPr lang="th-TH" sz="3200" b="1" dirty="0"/>
              <a:t>ระยะดำเนินการทำ </a:t>
            </a:r>
            <a:r>
              <a:rPr lang="en-US" sz="3200" b="1" dirty="0"/>
              <a:t>AAR </a:t>
            </a:r>
            <a:r>
              <a:rPr lang="th-TH" sz="3200" b="1" dirty="0"/>
              <a:t>(</a:t>
            </a:r>
            <a:r>
              <a:rPr lang="en-US" sz="3200" b="1" dirty="0"/>
              <a:t>conducting</a:t>
            </a:r>
            <a:r>
              <a:rPr lang="th-TH" sz="3200" b="1" dirty="0" smtClean="0"/>
              <a:t>)</a:t>
            </a:r>
            <a:endParaRPr lang="en-US" sz="3200" b="1" dirty="0" smtClean="0"/>
          </a:p>
          <a:p>
            <a:pPr marL="457200" indent="-457200">
              <a:buFontTx/>
              <a:buChar char="-"/>
            </a:pPr>
            <a:r>
              <a:rPr lang="th-TH" sz="3200" b="1" dirty="0"/>
              <a:t>ระยะติดตามผลจากการใช้ </a:t>
            </a:r>
            <a:r>
              <a:rPr lang="en-US" sz="3200" b="1" dirty="0"/>
              <a:t>AAR </a:t>
            </a:r>
            <a:r>
              <a:rPr lang="th-TH" sz="3200" b="1" dirty="0"/>
              <a:t>(</a:t>
            </a:r>
            <a:r>
              <a:rPr lang="en-US" sz="3200" b="1" dirty="0"/>
              <a:t>following up</a:t>
            </a:r>
            <a:r>
              <a:rPr lang="th-TH" sz="3200" b="1" dirty="0" smtClean="0"/>
              <a:t>)</a:t>
            </a:r>
            <a:endParaRPr lang="en-US" sz="3200" b="1" dirty="0" smtClean="0"/>
          </a:p>
          <a:p>
            <a:pPr marL="457200" indent="-457200">
              <a:buFontTx/>
              <a:buChar char="-"/>
            </a:pPr>
            <a:endParaRPr lang="th-TH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8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22024" y="1482464"/>
            <a:ext cx="10212636" cy="4465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thaiNumParenR"/>
            </a:pPr>
            <a:r>
              <a:rPr lang="th-TH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</a:t>
            </a:r>
            <a:r>
              <a:rPr lang="th-TH" sz="3600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วางแผนเพื่อทำ </a:t>
            </a:r>
            <a:r>
              <a:rPr lang="en-US" sz="3600" b="1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AAR </a:t>
            </a:r>
            <a:r>
              <a:rPr lang="th-TH" sz="3600" b="1" dirty="0">
                <a:latin typeface="Angsana New" panose="02020603050405020304" pitchFamily="18" charset="-34"/>
                <a:ea typeface="Calibri" panose="020F0502020204030204" pitchFamily="34" charset="0"/>
              </a:rPr>
              <a:t>(</a:t>
            </a:r>
            <a:r>
              <a:rPr lang="en-US" sz="3600" b="1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planning</a:t>
            </a:r>
            <a:r>
              <a:rPr lang="th-TH" sz="3600" b="1" dirty="0">
                <a:latin typeface="Angsana New" panose="02020603050405020304" pitchFamily="18" charset="-34"/>
                <a:ea typeface="Calibri" panose="020F0502020204030204" pitchFamily="34" charset="0"/>
              </a:rPr>
              <a:t>)</a:t>
            </a:r>
            <a:r>
              <a:rPr lang="th-TH" sz="360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มีกิจกรรมที่ต้องดำเนินการ  </a:t>
            </a:r>
            <a:r>
              <a:rPr lang="th-TH" sz="3600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ได้แก่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 smtClean="0">
                <a:cs typeface="+mj-cs"/>
              </a:rPr>
              <a:t>การ</a:t>
            </a:r>
            <a:r>
              <a:rPr lang="th-TH" b="1" dirty="0">
                <a:cs typeface="+mj-cs"/>
              </a:rPr>
              <a:t>กำหนดวัตถุประสงค์ของ</a:t>
            </a:r>
            <a:r>
              <a:rPr lang="th-TH" b="1" dirty="0" err="1">
                <a:cs typeface="+mj-cs"/>
              </a:rPr>
              <a:t>การทำ</a:t>
            </a:r>
            <a:r>
              <a:rPr lang="th-TH" b="1" dirty="0">
                <a:cs typeface="+mj-cs"/>
              </a:rPr>
              <a:t> </a:t>
            </a:r>
            <a:r>
              <a:rPr lang="en-US" b="1" dirty="0">
                <a:cs typeface="+mj-cs"/>
              </a:rPr>
              <a:t>AAR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 smtClean="0">
                <a:cs typeface="+mj-cs"/>
              </a:rPr>
              <a:t>   เลือก</a:t>
            </a:r>
            <a:r>
              <a:rPr lang="th-TH" b="1" dirty="0">
                <a:cs typeface="+mj-cs"/>
              </a:rPr>
              <a:t>วิทยากรกระบวนการ  (</a:t>
            </a:r>
            <a:r>
              <a:rPr lang="en-US" b="1" dirty="0">
                <a:cs typeface="+mj-cs"/>
              </a:rPr>
              <a:t>Facilitator</a:t>
            </a:r>
            <a:r>
              <a:rPr lang="th-TH" dirty="0" smtClean="0">
                <a:cs typeface="+mj-cs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กำหนดผู้เข้าร่วมกิจกรรม </a:t>
            </a:r>
            <a:r>
              <a:rPr lang="en-US" b="1" dirty="0" smtClean="0"/>
              <a:t>AAR</a:t>
            </a:r>
            <a:endParaRPr lang="th-TH" b="1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กำหนดระยะเวลาที่จะทำ </a:t>
            </a:r>
            <a:r>
              <a:rPr lang="en-US" b="1" dirty="0" smtClean="0"/>
              <a:t>AAR</a:t>
            </a:r>
            <a:endParaRPr lang="th-TH" b="1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กำหนดสถานที่ใน</a:t>
            </a:r>
            <a:r>
              <a:rPr lang="th-TH" b="1" dirty="0" err="1"/>
              <a:t>การทำ</a:t>
            </a:r>
            <a:r>
              <a:rPr lang="th-TH" b="1" dirty="0"/>
              <a:t> </a:t>
            </a:r>
            <a:r>
              <a:rPr lang="en-US" b="1" dirty="0" smtClean="0"/>
              <a:t>AAR</a:t>
            </a:r>
            <a:endParaRPr lang="th-TH" b="1" dirty="0" smtClean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กำหนดผู้ที่จะทำหน้าที่บันทึกสาระสำคัญระหว่าง</a:t>
            </a:r>
            <a:r>
              <a:rPr lang="th-TH" b="1" dirty="0" err="1"/>
              <a:t>การทำ</a:t>
            </a:r>
            <a:r>
              <a:rPr lang="th-TH" b="1" dirty="0"/>
              <a:t> </a:t>
            </a:r>
            <a:r>
              <a:rPr lang="en-US" b="1" dirty="0"/>
              <a:t>AAR</a:t>
            </a:r>
            <a:endParaRPr lang="en-US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4972" y="1791350"/>
            <a:ext cx="9760943" cy="320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  <a:tabLst>
                <a:tab pos="171450" algn="l"/>
              </a:tabLs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๒) ระยะเตรียมการเพื่อทำ 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AAR </a:t>
            </a: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</a:rPr>
              <a:t>(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preparing</a:t>
            </a: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</a:rPr>
              <a:t>)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มีกิจกรรมที่ต้องดำเนินการ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เช่น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171450" algn="l"/>
              </a:tabLst>
            </a:pPr>
            <a:r>
              <a:rPr lang="th-TH" b="1" dirty="0" smtClean="0"/>
              <a:t>การ</a:t>
            </a:r>
            <a:r>
              <a:rPr lang="th-TH" b="1" dirty="0"/>
              <a:t>ทบทวนวัตถุประสงค์</a:t>
            </a:r>
            <a:r>
              <a:rPr lang="en-US" b="1" dirty="0"/>
              <a:t>, </a:t>
            </a:r>
            <a:r>
              <a:rPr lang="th-TH" b="1" dirty="0"/>
              <a:t>เป้าหมายของ</a:t>
            </a:r>
            <a:r>
              <a:rPr lang="th-TH" b="1" dirty="0" smtClean="0"/>
              <a:t>โครงการ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71450" algn="l"/>
              </a:tabLs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</a:t>
            </a:r>
            <a:r>
              <a:rPr lang="th-TH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b="1" dirty="0" smtClean="0"/>
              <a:t>เลือก</a:t>
            </a:r>
            <a:r>
              <a:rPr lang="th-TH" b="1" dirty="0"/>
              <a:t>กิจกรรม</a:t>
            </a:r>
            <a:r>
              <a:rPr lang="en-US" b="1" dirty="0"/>
              <a:t>, </a:t>
            </a:r>
            <a:r>
              <a:rPr lang="th-TH" b="1" dirty="0"/>
              <a:t>เหตุการณ์สำคัญ ๆ ที่จะนำมาทำ </a:t>
            </a:r>
            <a:r>
              <a:rPr lang="en-US" b="1" dirty="0" smtClean="0"/>
              <a:t>AAR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171450" algn="l"/>
              </a:tabLst>
            </a:pPr>
            <a:r>
              <a:rPr lang="th-TH" b="1" dirty="0" smtClean="0"/>
              <a:t>เตรียม</a:t>
            </a:r>
            <a:r>
              <a:rPr lang="th-TH" b="1" dirty="0"/>
              <a:t>ประเด็นพูดคุยหรือ</a:t>
            </a:r>
            <a:r>
              <a:rPr lang="th-TH" b="1" dirty="0" smtClean="0"/>
              <a:t>คำถาม</a:t>
            </a:r>
            <a:endParaRPr lang="en-US" b="1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171450" algn="l"/>
              </a:tabLst>
            </a:pPr>
            <a:r>
              <a:rPr lang="th-TH" b="1" dirty="0"/>
              <a:t>จัดเตรียมสถานที่เพื่อ</a:t>
            </a:r>
            <a:r>
              <a:rPr lang="th-TH" b="1" dirty="0" err="1"/>
              <a:t>การทำ</a:t>
            </a:r>
            <a:r>
              <a:rPr lang="th-TH" b="1" dirty="0"/>
              <a:t> </a:t>
            </a:r>
            <a:r>
              <a:rPr lang="en-US" b="1" dirty="0" smtClean="0"/>
              <a:t>AAR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17145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6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46313" y="134542"/>
            <a:ext cx="8299374" cy="675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๓) ระยะดำเนินการทำ 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AAR </a:t>
            </a: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</a:rPr>
              <a:t>(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conducting</a:t>
            </a: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</a:rPr>
              <a:t>)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มีกิจกรรมที่ต้องดำเนินการ  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เช่น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-  </a:t>
            </a:r>
            <a:r>
              <a:rPr lang="th-TH" b="1" dirty="0"/>
              <a:t>การแจ้ง</a:t>
            </a:r>
            <a:r>
              <a:rPr lang="th-TH" b="1" dirty="0" err="1"/>
              <a:t>กฏ</a:t>
            </a:r>
            <a:r>
              <a:rPr lang="th-TH" b="1" dirty="0"/>
              <a:t>กติกาใน</a:t>
            </a:r>
            <a:r>
              <a:rPr lang="th-TH" b="1" dirty="0" err="1"/>
              <a:t>การทำ</a:t>
            </a:r>
            <a:r>
              <a:rPr lang="th-TH" b="1" dirty="0"/>
              <a:t> </a:t>
            </a:r>
            <a:r>
              <a:rPr lang="en-US" b="1" dirty="0"/>
              <a:t>AAR </a:t>
            </a:r>
            <a:endParaRPr lang="en-US" dirty="0"/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 smtClean="0"/>
              <a:t>การ</a:t>
            </a:r>
            <a:r>
              <a:rPr lang="th-TH" b="1" dirty="0"/>
              <a:t>ร่วมกันทบทวนวัตถุประสงค์</a:t>
            </a:r>
            <a:r>
              <a:rPr lang="th-TH" dirty="0"/>
              <a:t> </a:t>
            </a:r>
            <a:r>
              <a:rPr lang="th-TH" b="1" dirty="0"/>
              <a:t>เป้าหมายของ</a:t>
            </a:r>
            <a:r>
              <a:rPr lang="th-TH" b="1" dirty="0" smtClean="0"/>
              <a:t>โครงการ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สรุปสถานการณ์/ เหตุการณ์ที่เกิดขึ้น</a:t>
            </a:r>
            <a:r>
              <a:rPr lang="th-TH" b="1" dirty="0" smtClean="0"/>
              <a:t>จริง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การอภิปรายแลกเปลี่ยนความคิดเห็นในคำถาม</a:t>
            </a:r>
            <a:r>
              <a:rPr lang="th-TH" b="1" dirty="0" smtClean="0"/>
              <a:t>หลัก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การจดบันทึก</a:t>
            </a:r>
            <a:r>
              <a:rPr lang="th-TH" b="1" dirty="0" smtClean="0"/>
              <a:t>ข้อเสนอแนะ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จัดทำรายงาน</a:t>
            </a:r>
            <a:r>
              <a:rPr lang="th-TH" b="1" dirty="0" smtClean="0"/>
              <a:t>สรุป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ตรวจสอบความถูกต้อง</a:t>
            </a:r>
            <a:r>
              <a:rPr lang="th-TH" b="1" dirty="0" smtClean="0"/>
              <a:t>ครบถ้วน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ขอความเห็น (</a:t>
            </a:r>
            <a:r>
              <a:rPr lang="en-US" b="1" dirty="0"/>
              <a:t>feedback</a:t>
            </a:r>
            <a:r>
              <a:rPr lang="th-TH" b="1" dirty="0" smtClean="0"/>
              <a:t>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รวบรวมบันทึกต่าง </a:t>
            </a:r>
            <a:r>
              <a:rPr lang="th-TH" b="1" dirty="0" smtClean="0"/>
              <a:t>ๆ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สื่อสารผล</a:t>
            </a:r>
            <a:r>
              <a:rPr lang="th-TH" b="1" dirty="0" err="1"/>
              <a:t>การทำ</a:t>
            </a:r>
            <a:r>
              <a:rPr lang="th-TH" b="1" dirty="0"/>
              <a:t> </a:t>
            </a:r>
            <a:r>
              <a:rPr lang="en-US" b="1" dirty="0" smtClean="0"/>
              <a:t>AAR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>
                <a:ea typeface="Calibri" panose="020F0502020204030204" pitchFamily="34" charset="0"/>
                <a:cs typeface="Angsana New" panose="02020603050405020304" pitchFamily="18" charset="-34"/>
              </a:rPr>
              <a:t>จัดพิมพ์สื่อ / เอกสารเผยแพร่</a:t>
            </a:r>
            <a:r>
              <a:rPr lang="th-TH" b="1" dirty="0" smtClean="0">
                <a:ea typeface="Calibri" panose="020F0502020204030204" pitchFamily="34" charset="0"/>
                <a:cs typeface="Angsana New" panose="02020603050405020304" pitchFamily="18" charset="-34"/>
              </a:rPr>
              <a:t>ผล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5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999583" y="2450159"/>
            <a:ext cx="8343441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๔) ระยะติดตามผลจากการใช้ 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AAR </a:t>
            </a: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</a:rPr>
              <a:t>(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following up</a:t>
            </a: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</a:rPr>
              <a:t>)    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ประกอบด้วยกิจกรรม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ดังนี้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 smtClean="0"/>
              <a:t>ติดตาม</a:t>
            </a:r>
            <a:r>
              <a:rPr lang="th-TH" b="1" dirty="0"/>
              <a:t>งานให้เป็นไปตามข้อเสนอแนะ 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th-TH" b="1" dirty="0"/>
              <a:t>จัดทำรายงานการทบทวนและวิเคราะห์การดำเนินงาน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2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28705" y="290997"/>
            <a:ext cx="469391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การสร้างสภาพแวดล้อมที่เอื้อต่อการเรียนรู้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51122" y="1016183"/>
            <a:ext cx="102346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- โดย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การตั้งคำถามเพื่อให้ผู้เข้าร่วมได้ค้นพบศักยภาพของ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ตนเอง</a:t>
            </a:r>
          </a:p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-  เปิด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โอกาสให้ทุกคนมีส่วนร่วมในทุกขั้นตอนได้อย่างเท่าเทียมกัน </a:t>
            </a:r>
            <a:endParaRPr lang="th-TH" dirty="0" smtClean="0"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th-TH" dirty="0" smtClean="0"/>
              <a:t>- หลีกเลี่ยง</a:t>
            </a:r>
            <a:r>
              <a:rPr lang="th-TH" dirty="0"/>
              <a:t>การวิพากษ์วิจารณ์</a:t>
            </a:r>
            <a:r>
              <a:rPr lang="en-US" dirty="0"/>
              <a:t>, </a:t>
            </a:r>
            <a:r>
              <a:rPr lang="th-TH" dirty="0"/>
              <a:t>การค้นหาผู้กระทำผิดพลาดเป็น</a:t>
            </a:r>
            <a:r>
              <a:rPr lang="th-TH" dirty="0" smtClean="0"/>
              <a:t>รายบุคคล</a:t>
            </a:r>
          </a:p>
          <a:p>
            <a:pPr marL="457200" indent="-457200">
              <a:buFontTx/>
              <a:buChar char="-"/>
            </a:pPr>
            <a:r>
              <a:rPr lang="th-TH" dirty="0" smtClean="0"/>
              <a:t>ระมัดระวัง</a:t>
            </a:r>
            <a:r>
              <a:rPr lang="th-TH" dirty="0"/>
              <a:t>ไม่ให้มีการนำความขัดแย้งระหว่างบุคคลมาทำลายบรรยากาศในการ</a:t>
            </a:r>
            <a:r>
              <a:rPr lang="th-TH" dirty="0" smtClean="0"/>
              <a:t>ประชุม</a:t>
            </a:r>
          </a:p>
          <a:p>
            <a:pPr marL="457200" indent="-457200">
              <a:buFontTx/>
              <a:buChar char="-"/>
            </a:pPr>
            <a:r>
              <a:rPr lang="th-TH" dirty="0"/>
              <a:t>จะต้องมีการแจ้งกฎกติกาให้กับผู้เข้าร่วมได้รับทราบ</a:t>
            </a:r>
            <a:r>
              <a:rPr lang="th-TH" dirty="0" smtClean="0"/>
              <a:t>ก่อน</a:t>
            </a:r>
          </a:p>
          <a:p>
            <a:pPr marL="457200" indent="-457200">
              <a:buFontTx/>
              <a:buChar char="-"/>
            </a:pPr>
            <a:r>
              <a:rPr lang="th-TH" dirty="0"/>
              <a:t>ให้ผู้เข้าร่วมได้ตระหนักถึงความสำคัญของ </a:t>
            </a:r>
            <a:r>
              <a:rPr lang="en-US" dirty="0"/>
              <a:t>AAR </a:t>
            </a:r>
            <a:endParaRPr lang="th-TH" dirty="0" smtClean="0"/>
          </a:p>
          <a:p>
            <a:pPr marL="457200" indent="-457200">
              <a:buFontTx/>
              <a:buChar char="-"/>
            </a:pPr>
            <a:r>
              <a:rPr lang="th-TH" dirty="0"/>
              <a:t>รับทราบเกี่ยวกับขั้นตอนใน</a:t>
            </a:r>
            <a:r>
              <a:rPr lang="th-TH" dirty="0" err="1"/>
              <a:t>การทำ</a:t>
            </a:r>
            <a:r>
              <a:rPr lang="th-TH" dirty="0"/>
              <a:t> </a:t>
            </a:r>
            <a:r>
              <a:rPr lang="en-US" dirty="0"/>
              <a:t>AAR </a:t>
            </a:r>
            <a:endParaRPr lang="th-TH" dirty="0" smtClean="0"/>
          </a:p>
          <a:p>
            <a:r>
              <a:rPr lang="th-TH" dirty="0" smtClean="0"/>
              <a:t> </a:t>
            </a:r>
            <a:endParaRPr lang="th-TH" dirty="0"/>
          </a:p>
          <a:p>
            <a:endParaRPr lang="th-TH" dirty="0"/>
          </a:p>
          <a:p>
            <a:endParaRPr lang="th-TH" dirty="0" smtClean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52648" y="4256070"/>
            <a:ext cx="3046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เงื่อนไขความสำเร็จของ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</a:rPr>
              <a:t>AAR 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51122" y="4782330"/>
            <a:ext cx="10179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dirty="0" err="1" smtClean="0">
                <a:ea typeface="Calibri" panose="020F0502020204030204" pitchFamily="34" charset="0"/>
                <a:cs typeface="Angsana New" panose="02020603050405020304" pitchFamily="18" charset="-34"/>
              </a:rPr>
              <a:t>การ</a:t>
            </a:r>
            <a:r>
              <a:rPr lang="th-TH" dirty="0" err="1">
                <a:ea typeface="Calibri" panose="020F0502020204030204" pitchFamily="34" charset="0"/>
                <a:cs typeface="Angsana New" panose="02020603050405020304" pitchFamily="18" charset="-34"/>
              </a:rPr>
              <a:t>ทำ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ให้ผู้เข้าร่วมทุกคนรู้ว่าตัวเองมีสิทธิที่จะแสดงความคิดเห็น  </a:t>
            </a:r>
            <a:r>
              <a:rPr lang="th-TH" spc="-20" dirty="0">
                <a:ea typeface="Calibri" panose="020F0502020204030204" pitchFamily="34" charset="0"/>
                <a:cs typeface="Angsana New" panose="02020603050405020304" pitchFamily="18" charset="-34"/>
              </a:rPr>
              <a:t>การสร้างสภาพแวดล้อมที่เอื้อให้ผู้เข้าร่วมทุกคนสามารถ </a:t>
            </a:r>
            <a:r>
              <a:rPr lang="th-TH" b="1" spc="-20" dirty="0">
                <a:ea typeface="Calibri" panose="020F0502020204030204" pitchFamily="34" charset="0"/>
                <a:cs typeface="Angsana New" panose="02020603050405020304" pitchFamily="18" charset="-34"/>
              </a:rPr>
              <a:t>“เปิดใจ”</a:t>
            </a:r>
            <a:r>
              <a:rPr lang="th-TH" spc="-20" dirty="0">
                <a:ea typeface="Calibri" panose="020F0502020204030204" pitchFamily="34" charset="0"/>
                <a:cs typeface="Angsana New" panose="02020603050405020304" pitchFamily="18" charset="-34"/>
              </a:rPr>
              <a:t>และ</a:t>
            </a:r>
            <a:r>
              <a:rPr lang="th-TH" b="1" spc="-20" dirty="0">
                <a:ea typeface="Calibri" panose="020F0502020204030204" pitchFamily="34" charset="0"/>
                <a:cs typeface="Angsana New" panose="02020603050405020304" pitchFamily="18" charset="-34"/>
              </a:rPr>
              <a:t> “รู้สึกผูกพันและพร้อมที่จะเรียนรู้” </a:t>
            </a:r>
            <a:r>
              <a:rPr lang="th-TH" spc="-20" dirty="0">
                <a:ea typeface="Calibri" panose="020F0502020204030204" pitchFamily="34" charset="0"/>
                <a:cs typeface="Angsana New" panose="02020603050405020304" pitchFamily="18" charset="-34"/>
              </a:rPr>
              <a:t>จากการทำงานที่ผ่านมา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90" y="4779290"/>
            <a:ext cx="2243810" cy="22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9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625294" y="281002"/>
            <a:ext cx="421429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b="1" spc="-2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การตั้งคำถามที่เหมาะสมต่อการเรียนรู้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44607" y="938170"/>
            <a:ext cx="770446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spc="-2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ชุดคำถาม</a:t>
            </a:r>
            <a:r>
              <a:rPr lang="th-TH" spc="-20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พื้นฐาน </a:t>
            </a:r>
            <a:r>
              <a:rPr lang="th-TH" spc="-20" dirty="0" smtClean="0">
                <a:latin typeface="Angsana New" panose="02020603050405020304" pitchFamily="18" charset="-34"/>
                <a:ea typeface="Calibri" panose="020F0502020204030204" pitchFamily="34" charset="0"/>
              </a:rPr>
              <a:t>ใช้</a:t>
            </a:r>
            <a:r>
              <a:rPr lang="th-TH" spc="-20" dirty="0">
                <a:latin typeface="Angsana New" panose="02020603050405020304" pitchFamily="18" charset="-34"/>
                <a:ea typeface="Calibri" panose="020F0502020204030204" pitchFamily="34" charset="0"/>
              </a:rPr>
              <a:t>ใน</a:t>
            </a:r>
            <a:r>
              <a:rPr lang="th-TH" spc="-20" dirty="0" err="1">
                <a:latin typeface="Angsana New" panose="02020603050405020304" pitchFamily="18" charset="-34"/>
                <a:ea typeface="Calibri" panose="020F0502020204030204" pitchFamily="34" charset="0"/>
              </a:rPr>
              <a:t>การทำ</a:t>
            </a:r>
            <a:r>
              <a:rPr lang="th-TH" spc="-20" dirty="0"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pc="-20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AAR </a:t>
            </a:r>
            <a:r>
              <a:rPr lang="th-TH" spc="-20" dirty="0" smtClean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   </a:t>
            </a:r>
            <a:r>
              <a:rPr lang="th-TH" spc="-20" dirty="0" smtClean="0">
                <a:latin typeface="Angsana New" panose="02020603050405020304" pitchFamily="18" charset="-34"/>
                <a:ea typeface="Calibri" panose="020F0502020204030204" pitchFamily="34" charset="0"/>
              </a:rPr>
              <a:t>ดังนี้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42016" y="1306755"/>
            <a:ext cx="193514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คำถามชุดที่ ๑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11023" y="1798342"/>
            <a:ext cx="482856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สิ่งใดที่เรากำหนด / คาดหวังไว้ว่าจะให้เกิดขึ้น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11022" y="2332989"/>
            <a:ext cx="315342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สิ่งที่เกิดขึ้นจริงคืออะไรบ้าง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011022" y="2901340"/>
            <a:ext cx="69002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ทำไมสิ่งที่เกิดขึ้นจริงจึงแตกต่างไปจากสิ่งที่คาดหวังว่าจะให้เกิด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673751" y="3465092"/>
            <a:ext cx="6117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0" marR="685800"/>
            <a:r>
              <a:rPr lang="th-TH" b="1" kern="0" spc="-20" dirty="0">
                <a:latin typeface="DilleniaUPC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ข้อเสนอแนะสำหรับวิทยากรกระบวนการ</a:t>
            </a:r>
            <a:endParaRPr lang="en-US" b="1" kern="0" dirty="0">
              <a:latin typeface="DilleniaUPC" panose="02020603050405020304" pitchFamily="18" charset="-34"/>
              <a:ea typeface="Cordia New" panose="020B0304020202020204" pitchFamily="34" charset="-34"/>
              <a:cs typeface="DilleniaUPC" panose="02020603050405020304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11022" y="3956679"/>
            <a:ext cx="5057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ชุดคำถามพื้นฐานนี้ต้องการสร้างความเข้าใจร่วมกัน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011023" y="4393313"/>
            <a:ext cx="9180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วิทยากรกระบวนการอาจเริ่มจากการแบ่งเหตุการณ์สำคัญหรือชิ้นงานใหญ่ออกเป็นกิจกรรม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ย่อย</a:t>
            </a:r>
          </a:p>
          <a:p>
            <a:r>
              <a:rPr lang="th-TH" dirty="0"/>
              <a:t>ควรระบุวัตถุประสงค์และแผนการ</a:t>
            </a:r>
            <a:r>
              <a:rPr lang="th-TH" dirty="0" smtClean="0"/>
              <a:t>ทำงาน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48763" y="5347420"/>
            <a:ext cx="1175499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คำถามที่ว่า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“อะไรคือสิ่งที่คาดหวังจะให้เกิดจริง ๆ”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อาจเทียบได้กับคำถามที่ว่า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“อะไรคือวัตถุประสงค์ของกิจกรรม”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865779" y="5900777"/>
            <a:ext cx="10460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คำถามที่ว่า </a:t>
            </a:r>
            <a:r>
              <a:rPr lang="th-TH" b="1" dirty="0">
                <a:ea typeface="Calibri" panose="020F0502020204030204" pitchFamily="34" charset="0"/>
                <a:cs typeface="Angsana New" panose="02020603050405020304" pitchFamily="18" charset="-34"/>
              </a:rPr>
              <a:t>“สิ่งที่เกิดขึ้นจริงคืออะไร”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 สิ่งที่ต้องการจากผู้เข้าร่วมคือ </a:t>
            </a:r>
            <a:r>
              <a:rPr lang="th-TH" b="1" dirty="0">
                <a:ea typeface="Calibri" panose="020F0502020204030204" pitchFamily="34" charset="0"/>
                <a:cs typeface="Angsana New" panose="02020603050405020304" pitchFamily="18" charset="-34"/>
              </a:rPr>
              <a:t>ข้อเท็จจริง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  ไม่ใช่ </a:t>
            </a:r>
            <a:r>
              <a:rPr lang="th-TH" b="1" dirty="0">
                <a:ea typeface="Calibri" panose="020F0502020204030204" pitchFamily="34" charset="0"/>
                <a:cs typeface="Angsana New" panose="02020603050405020304" pitchFamily="18" charset="-34"/>
              </a:rPr>
              <a:t>ความเห็น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65779" y="6356483"/>
            <a:ext cx="11398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pc="20" dirty="0">
                <a:ea typeface="Calibri" panose="020F0502020204030204" pitchFamily="34" charset="0"/>
                <a:cs typeface="Angsana New" panose="02020603050405020304" pitchFamily="18" charset="-34"/>
              </a:rPr>
              <a:t>คำถาม </a:t>
            </a:r>
            <a:r>
              <a:rPr lang="th-TH" b="1" spc="20" dirty="0">
                <a:ea typeface="Calibri" panose="020F0502020204030204" pitchFamily="34" charset="0"/>
                <a:cs typeface="Angsana New" panose="02020603050405020304" pitchFamily="18" charset="-34"/>
              </a:rPr>
              <a:t>“ทำไมสิ่งเกิดขึ้นจริงจึงแตกต่างไปจากสิ่งที่คาดหวัง”</a:t>
            </a:r>
            <a:r>
              <a:rPr lang="th-TH" spc="20" dirty="0">
                <a:ea typeface="Calibri" panose="020F0502020204030204" pitchFamily="34" charset="0"/>
                <a:cs typeface="Angsana New" panose="02020603050405020304" pitchFamily="18" charset="-34"/>
              </a:rPr>
              <a:t> จะเป็น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ขั้นตอนที่ช่วยทำให้เกิดการเรียนรู้ที่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แท้จริง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301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10748" y="585392"/>
            <a:ext cx="199766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คำถามชุดที่ ๒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613446" y="1273947"/>
            <a:ext cx="463460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สิ่งที่เราทำได้ดีคืออะไร  และทำไมจึงทำได้ดี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613446" y="1962502"/>
            <a:ext cx="532068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สิ่งที่เราทำได้ไม่ดีคืออะไร  และทำไมจึงเป็นเช่นนั้น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00045" y="2905780"/>
            <a:ext cx="694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685800"/>
            <a:r>
              <a:rPr lang="th-TH" b="1" kern="0" dirty="0">
                <a:latin typeface="DilleniaUPC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ข้อเสนอแนะสำหรับวิทยากรกระบวนการ</a:t>
            </a:r>
            <a:endParaRPr lang="en-US" b="1" kern="0" dirty="0">
              <a:latin typeface="DilleniaUPC" panose="02020603050405020304" pitchFamily="18" charset="-34"/>
              <a:ea typeface="Cordia New" panose="020B0304020202020204" pitchFamily="34" charset="-34"/>
              <a:cs typeface="DilleniaUPC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153113" y="3493096"/>
            <a:ext cx="1028239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spc="-2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ชุดคำถามพื้นฐานนี้เป็นการเปิดประเด็นการพูดคุยเกี่ยวกับสิ่งที่คณะทำงานสามารถทำได้ดีและทำได้ไม่ดีในระหว่างที่ทำกิจกรรม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70880" y="4651526"/>
            <a:ext cx="5577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จะต้องเริ่มต้นใช้คำถามสิ่งที่ทำได้ดีกับคณะทำงานทุกคน 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210748" y="5174746"/>
            <a:ext cx="9643401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อาจจะมีคำถามอื่น ๆ เพิ่มเติมอีก  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เช่น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b="1" spc="-10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“</a:t>
            </a:r>
            <a:r>
              <a:rPr lang="th-TH" b="1" spc="-1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อะไร / สิ่งใดที่คณะทำงานชอบใน</a:t>
            </a:r>
            <a:r>
              <a:rPr lang="th-TH" b="1" spc="-10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การทำ</a:t>
            </a:r>
            <a:r>
              <a:rPr lang="th-TH" b="1" spc="-1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กิจกรรมครั้งนี้”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670880" y="6291718"/>
            <a:ext cx="439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pc="-10" dirty="0">
                <a:ea typeface="Calibri" panose="020F0502020204030204" pitchFamily="34" charset="0"/>
                <a:cs typeface="Angsana New" panose="02020603050405020304" pitchFamily="18" charset="-34"/>
              </a:rPr>
              <a:t>“อะไร / สิ่งใดที่คณะทำงานตั้งใจจะทำซ้ำอีก”</a:t>
            </a:r>
            <a:endParaRPr lang="th-T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7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12742" y="501308"/>
            <a:ext cx="3102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>
                <a:ea typeface="Calibri" panose="020F0502020204030204" pitchFamily="34" charset="0"/>
                <a:cs typeface="Angsana New" panose="02020603050405020304" pitchFamily="18" charset="-34"/>
              </a:rPr>
              <a:t>“ทำไมจึงเป็นเช่นนั้น” (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</a:rPr>
              <a:t>why?</a:t>
            </a: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</a:rPr>
              <a:t>)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70042" y="1247246"/>
            <a:ext cx="968382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ในทำนองเดียวกัน  คำถามเกี่ยวกับ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“สิ่งที่ทำได้ไม่ดี”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ก็ดำเนินการเช่นเดียวกับคำถาม “สิ่งที่ทำได้ดี”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6821" y="2237922"/>
            <a:ext cx="198644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คำถามชุดที่ ๓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57329" y="2921810"/>
            <a:ext cx="887225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ใน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การทำ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กิจกรรมต่อไป เราจะทำสิ่งใดที่ดีขึ้นหรือแตกต่างไปจากเดิมบ้าง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79610" y="3635807"/>
            <a:ext cx="410400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ข้อเสนอแนะสำหรับวิทยากรกระบวนการ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57328" y="4310175"/>
            <a:ext cx="992987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pc="1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ชุดคำถามนี้ต้องการช่วยให้ผู้เข้าร่วมได้นำเสนอ  </a:t>
            </a:r>
            <a:r>
              <a:rPr lang="th-TH" b="1" spc="1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ข้อเสนอแนะที่เจาะจงและปฏิบัติได้</a:t>
            </a:r>
            <a:r>
              <a:rPr lang="th-TH" spc="1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เพื่อที่จะนำไปใช้ในกิจกรรมต่อไป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957328" y="5300851"/>
            <a:ext cx="969851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pc="-3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ราย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ละเอียดเกี่ยวกับข้อเสนอแนะ ควรมีการบันทึกอยู่ในส่วนหนึ่งของ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การจัด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ทำรายงาน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AAR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295900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5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3754" y="333688"/>
            <a:ext cx="11424491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	วิทยากร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กระบวนการอาจตั้งคำถามเพิ่มเติมอีก  เช่น </a:t>
            </a:r>
            <a:endParaRPr lang="th-TH" dirty="0" smtClean="0"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“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หากต้องเริ่มต้นทำงาน / กิจกรรมนี้ใหม่อีกครั้งหนึ่ง  เราจะทำอะไรที่แตกต่างไปจากเดิมบ้าง</a:t>
            </a:r>
            <a:r>
              <a:rPr lang="th-TH" b="1" spc="2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73724" y="1786231"/>
            <a:ext cx="584454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spc="2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คุณสมบัติที่สำคัญของวิทยากรกระบวนการใน</a:t>
            </a:r>
            <a:r>
              <a:rPr lang="th-TH" b="1" spc="20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การทำ</a:t>
            </a:r>
            <a:r>
              <a:rPr lang="th-TH" b="1" spc="20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b="1" spc="20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AAR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69149" y="2550446"/>
            <a:ext cx="4507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๑)ไม่มีส่วนได้ส่วนเสียกับกิจกรรมที่ทำ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</a:rPr>
              <a:t>AAR 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98863" y="3159072"/>
            <a:ext cx="961038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๒)ควรมีความเข้าใจ / คุ้นเคยกับโครงการพัฒนา / กิจกรรมที่ทำ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 AAR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เป็นอย่างดี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69149" y="3819613"/>
            <a:ext cx="81419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๓)มีทักษะในการตั้งคำถามที่เหมาะสมและกระตุ้นให้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คิด </a:t>
            </a:r>
            <a:r>
              <a:rPr lang="th-TH" dirty="0"/>
              <a:t>สะท้อน / ทวน / เชื่อมโยง / </a:t>
            </a:r>
            <a:endParaRPr lang="th-TH" dirty="0" smtClean="0"/>
          </a:p>
          <a:p>
            <a:r>
              <a:rPr lang="th-TH" dirty="0"/>
              <a:t> </a:t>
            </a:r>
            <a:r>
              <a:rPr lang="th-TH" dirty="0" smtClean="0"/>
              <a:t>  สรุป</a:t>
            </a:r>
            <a:r>
              <a:rPr lang="th-TH" dirty="0"/>
              <a:t>ประเด็นให้ตรงกับความหมายที่แท้จริง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69149" y="4825890"/>
            <a:ext cx="5093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๔)จะต้องไม่มีคำตอบสำเร็จรูปใด ๆ ให้แก่ที่ประชุม 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969149" y="5420841"/>
            <a:ext cx="680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pc="-30" dirty="0">
                <a:ea typeface="Calibri" panose="020F0502020204030204" pitchFamily="34" charset="0"/>
                <a:cs typeface="Angsana New" panose="02020603050405020304" pitchFamily="18" charset="-34"/>
              </a:rPr>
              <a:t>๕)มีทักษะและความสามารถในการสร้าง</a:t>
            </a:r>
            <a:r>
              <a:rPr lang="th-TH" spc="-30" dirty="0" smtClean="0">
                <a:ea typeface="Calibri" panose="020F0502020204030204" pitchFamily="34" charset="0"/>
                <a:cs typeface="Angsana New" panose="02020603050405020304" pitchFamily="18" charset="-34"/>
              </a:rPr>
              <a:t>บรรยากาศ </a:t>
            </a:r>
            <a:r>
              <a:rPr lang="th-TH" dirty="0"/>
              <a:t>ที่เอื้อต่อการเรียนรู้</a:t>
            </a:r>
            <a:r>
              <a:rPr lang="th-TH" spc="-30" dirty="0" smtClean="0"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49025" y="6037825"/>
            <a:ext cx="54280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๖)ควรมีประสบการณ์ใน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การทำ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AAR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มาก่อน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04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46557" y="1967154"/>
            <a:ext cx="878411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๗)ควรมี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การทำ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ความรู้จักกับผู้จัดและผู้เข้าร่วมก่อน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การทำ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AAR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66889" y="2737073"/>
            <a:ext cx="853150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๘)ทักษะอื่น 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ๆ </a:t>
            </a:r>
            <a:r>
              <a:rPr lang="th-TH" dirty="0"/>
              <a:t>เช่น ทักษะการสื่อสาร</a:t>
            </a:r>
            <a:r>
              <a:rPr lang="en-US" dirty="0"/>
              <a:t>, </a:t>
            </a:r>
            <a:r>
              <a:rPr lang="th-TH" dirty="0"/>
              <a:t>ทักษะการจดบันทึก. ทักษะการรับรู้ / การสังเกต </a:t>
            </a:r>
            <a:r>
              <a:rPr lang="th-TH" dirty="0" smtClean="0"/>
              <a:t>/</a:t>
            </a:r>
          </a:p>
          <a:p>
            <a:r>
              <a:rPr lang="th-TH" dirty="0"/>
              <a:t> </a:t>
            </a:r>
            <a:r>
              <a:rPr lang="th-TH" dirty="0" smtClean="0"/>
              <a:t>  </a:t>
            </a:r>
            <a:r>
              <a:rPr lang="th-TH" dirty="0"/>
              <a:t>การฟังอย่างตั้งใจ</a:t>
            </a:r>
            <a:r>
              <a:rPr lang="en-US" dirty="0"/>
              <a:t>, </a:t>
            </a:r>
            <a:r>
              <a:rPr lang="th-TH" dirty="0"/>
              <a:t>ทักษะ</a:t>
            </a:r>
            <a:r>
              <a:rPr lang="th-TH" dirty="0" err="1"/>
              <a:t>การจัด</a:t>
            </a:r>
            <a:r>
              <a:rPr lang="th-TH" dirty="0"/>
              <a:t>การกับเวลา เป็นต้น</a:t>
            </a:r>
            <a:endParaRPr lang="en-US" dirty="0"/>
          </a:p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11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754927" y="1206387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err="1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การจัด</a:t>
            </a:r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ทำโครงการวิชาการ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46604" y="1935936"/>
            <a:ext cx="104329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“</a:t>
            </a:r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การเขียนโครงการ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” หมายถึง กิจกรรมการสื่อสารของหน่วยงาน เป็นวิธีการที่ช่วยให้เกิดการสื่อสารอย่างเป็นระบบ เป็นการส่งเสริมการสื่อสารจากล่างขึ้นบน นั่นคือ ผู้ใต้บังคับบัญชาสามารถที่จะใช้ความคิดสร้างสรรค์ เพื่อเขียนโครงการเสนอไปยังผู้บังคับบัญชาหรือผู้บริหารเพื่อพิจารณา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68347" y="360717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วัตถุประสงค์ในการเขียนโครงการ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66372" y="4084226"/>
            <a:ext cx="8993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๑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) เพื่อขออนุมัติจากผู้มีอำนาจ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๒) เพื่อของบประมาณ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๓) เพื่อให้สมาชิกที่เกี่ยวข้องได้เข้าใจโครงการ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๔) เพื่อเพิ่มศักยภาพในหน่วยงาน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๕) เพื่อเป็นเข็มทิศ ชี้แนวทางในการพัฒนาระบบงาน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๖) เพื่อวิเคราะห์จุดอ่อน จุดแข็ง และโอกาสของภารกิจที่จะต้องปฏิบัติ 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57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82655" y="11682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ส่วนประกอบของการเขียนโครงการ</a:t>
            </a:r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30673" y="693817"/>
            <a:ext cx="52517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๑) ส่วนนำ </a:t>
            </a:r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ส่วนที่จะบอกข้อมูลเบื้องต้นของโครงการ</a:t>
            </a:r>
            <a:endParaRPr lang="th-TH" dirty="0"/>
          </a:p>
          <a:p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68253" y="1742644"/>
            <a:ext cx="2696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-ความ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เป็นมาของ</a:t>
            </a:r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โครงการ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59293" y="1265080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-ชื่อ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โครงการ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48092" y="2214885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-วัตถุประสงค์ 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48092" y="2692449"/>
            <a:ext cx="4498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-ผู้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ดำเนินโครงการ หรือผู้รับผิดชอบโครงการ 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800492" y="3250071"/>
            <a:ext cx="5038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2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) ส่วน</a:t>
            </a:r>
            <a:r>
              <a:rPr lang="th-TH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เนื้อหา </a:t>
            </a:r>
            <a:r>
              <a:rPr lang="th-TH" dirty="0"/>
              <a:t>ส่วนที่บอกสาระสำคัญของโครงการ</a:t>
            </a:r>
            <a:r>
              <a:rPr lang="th-TH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648092" y="3801226"/>
            <a:ext cx="3712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-วิธีดำเนินการ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หรือขั้นตอนการปฏิบัติ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730673" y="4301960"/>
            <a:ext cx="6375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3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) ส่วนขยาย</a:t>
            </a:r>
            <a:r>
              <a:rPr lang="th-TH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ความ </a:t>
            </a:r>
            <a:r>
              <a:rPr lang="th-TH" dirty="0"/>
              <a:t>ส่วนประกอบ</a:t>
            </a:r>
            <a:r>
              <a:rPr lang="th-TH" dirty="0" err="1"/>
              <a:t>ต่างๆ</a:t>
            </a:r>
            <a:r>
              <a:rPr lang="th-TH" dirty="0"/>
              <a:t>ที่บอกรายละเอียด</a:t>
            </a:r>
            <a:r>
              <a:rPr lang="th-TH" dirty="0" smtClean="0"/>
              <a:t>เกี่ยวกับ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629838" y="4724865"/>
            <a:ext cx="164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-กลุ่มเป้าหมาย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629838" y="5204480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-บอก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กำหนดระยะเวลา </a:t>
            </a:r>
            <a:endParaRPr lang="th-TH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  <p:sp>
        <p:nvSpPr>
          <p:cNvPr id="15" name="สี่เหลี่ยมผืนผ้า 1"/>
          <p:cNvSpPr/>
          <p:nvPr/>
        </p:nvSpPr>
        <p:spPr>
          <a:xfrm>
            <a:off x="2634930" y="55837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-สถานที่</a:t>
            </a:r>
            <a:endParaRPr lang="th-TH" dirty="0"/>
          </a:p>
        </p:txBody>
      </p:sp>
      <p:sp>
        <p:nvSpPr>
          <p:cNvPr id="16" name="สี่เหลี่ยมผืนผ้า 2"/>
          <p:cNvSpPr/>
          <p:nvPr/>
        </p:nvSpPr>
        <p:spPr>
          <a:xfrm>
            <a:off x="2629838" y="5969136"/>
            <a:ext cx="231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-งบประมาณ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ค่าใช้จ่าย </a:t>
            </a:r>
            <a:endParaRPr lang="th-TH" dirty="0"/>
          </a:p>
        </p:txBody>
      </p:sp>
      <p:sp>
        <p:nvSpPr>
          <p:cNvPr id="17" name="สี่เหลี่ยมผืนผ้า 3"/>
          <p:cNvSpPr/>
          <p:nvPr/>
        </p:nvSpPr>
        <p:spPr>
          <a:xfrm>
            <a:off x="2648092" y="6472182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-ประโยชน์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หรือผลที่คาดว่าจะได้รับ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9059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60154" y="517220"/>
            <a:ext cx="10675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การเขียนโครงการ มีรูปแบบ (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Form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) หรือโครงสร้าง (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Structure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) ในการเขียนโดยทั่วไป ดังนี้ 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07535" y="1451479"/>
            <a:ext cx="155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๑. </a:t>
            </a:r>
            <a:r>
              <a:rPr lang="th-TH" b="1" dirty="0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ชื่อโครงการ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07535" y="2124128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๒. หน่วยงานที่รับผิดชอบโครงการ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07535" y="2796777"/>
            <a:ext cx="249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๓. ผู้รับผิดชอบโครงการ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07535" y="3469426"/>
            <a:ext cx="234391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๔. หลักการและเหตุผล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07535" y="417221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smtClean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๕. วัตถุประสงค์และเป้าหมาย</a:t>
            </a:r>
            <a:r>
              <a:rPr lang="en-US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8251" y="4722391"/>
            <a:ext cx="170751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๖. วิธีดำเนินการ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548251" y="534887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๗. แผนการปฏิบัติงาน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8251" y="597853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๘. ระยะเวลาในการดำเนินโครงการ</a:t>
            </a:r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endParaRPr lang="th-T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  <p:sp>
        <p:nvSpPr>
          <p:cNvPr id="12" name="สี่เหลี่ยมผืนผ้า 1"/>
          <p:cNvSpPr/>
          <p:nvPr/>
        </p:nvSpPr>
        <p:spPr>
          <a:xfrm>
            <a:off x="6318818" y="1451479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๙. งบประมาณและทรัพยากรที่ต้องใช้</a:t>
            </a:r>
            <a:endParaRPr lang="th-TH" dirty="0"/>
          </a:p>
        </p:txBody>
      </p:sp>
      <p:sp>
        <p:nvSpPr>
          <p:cNvPr id="13" name="สี่เหลี่ยมผืนผ้า 2"/>
          <p:cNvSpPr/>
          <p:nvPr/>
        </p:nvSpPr>
        <p:spPr>
          <a:xfrm>
            <a:off x="6318818" y="2027919"/>
            <a:ext cx="3953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๑๐. การติดตามและประเมินผลโครงการ</a:t>
            </a:r>
            <a:endParaRPr lang="th-TH" dirty="0"/>
          </a:p>
        </p:txBody>
      </p:sp>
      <p:sp>
        <p:nvSpPr>
          <p:cNvPr id="14" name="สี่เหลี่ยมผืนผ้า 3"/>
          <p:cNvSpPr/>
          <p:nvPr/>
        </p:nvSpPr>
        <p:spPr>
          <a:xfrm>
            <a:off x="6318818" y="262977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๑๑. ประโยชน์ที่คาดว่าจะได้รับ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5198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93216" y="302359"/>
            <a:ext cx="115236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จากรูปแบบการเขียนโครงการที่กล่าวมาทั้งหมด </a:t>
            </a:r>
            <a:r>
              <a:rPr lang="th-TH" dirty="0">
                <a:solidFill>
                  <a:srgbClr val="000000"/>
                </a:solidFill>
                <a:latin typeface="Italic"/>
                <a:ea typeface="Calibri" panose="020F0502020204030204" pitchFamily="34" charset="0"/>
                <a:cs typeface="Angsana New" panose="02020603050405020304" pitchFamily="18" charset="-34"/>
              </a:rPr>
              <a:t>การเขียนโครงการจะต้องมีเนื้อหาสาระที่ละเอียด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Italic"/>
                <a:ea typeface="Calibri" panose="020F0502020204030204" pitchFamily="34" charset="0"/>
                <a:cs typeface="Angsana New" panose="02020603050405020304" pitchFamily="18" charset="-34"/>
              </a:rPr>
              <a:t>ชัดเจนเฉพาะเจาะจง โดยรูปแบบของโครงการจะสามารถ</a:t>
            </a:r>
            <a:r>
              <a:rPr lang="th-TH" dirty="0" smtClean="0">
                <a:solidFill>
                  <a:srgbClr val="000000"/>
                </a:solidFill>
                <a:latin typeface="Italic"/>
                <a:ea typeface="Calibri" panose="020F0502020204030204" pitchFamily="34" charset="0"/>
                <a:cs typeface="Angsana New" panose="02020603050405020304" pitchFamily="18" charset="-34"/>
              </a:rPr>
              <a:t>ตอบคำถาม</a:t>
            </a:r>
            <a:r>
              <a:rPr lang="th-TH" dirty="0">
                <a:solidFill>
                  <a:srgbClr val="000000"/>
                </a:solidFill>
                <a:latin typeface="Italic"/>
                <a:ea typeface="Calibri" panose="020F0502020204030204" pitchFamily="34" charset="0"/>
                <a:cs typeface="Angsana New" panose="02020603050405020304" pitchFamily="18" charset="-34"/>
              </a:rPr>
              <a:t>ดังต่อไปนี้ได้ 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คือ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๑) โครงการอะไร หมายถึง ชื่อโครงการ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๒) ทำไมต้องท าโครงการนั้น หมายถึง หลักการและเหตุผล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๓) ทำเพื่ออะไร หมายถึง วัตถุประสงค์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๔) </a:t>
            </a:r>
            <a:r>
              <a:rPr lang="th-TH" dirty="0" err="1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ทำใน</a:t>
            </a: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ปริมาณเท่าใด หมายถึง เป้าหมาย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๕) ทำอย่างไร หมายถึง วิธีดำเนินการ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๖) ทำเมื่อใดและนานแค่ไหน หมายถึง ระยะเวลาดำเนินการ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๗) ใช้ทรัพยากรอะไร เท่าใด และได้จากไหน หมายถึง งบประมาณและทรัพยากร</a:t>
            </a:r>
            <a:r>
              <a:rPr lang="th-TH" dirty="0" err="1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อื่นๆ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๘) ใครทำ หมายถึง ผู้รับผิดชอบโครงการ.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๙) ต้องทำกับใคร หมายถึง หน่วยงานหรือบุคคลที่ให้การสนับสนุน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๑๐)ทำได้บรรลุวัตถุประสงค์และเป้าหมายหรือไม่ หมายถึง การประเมินผล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๑๑)เกิดอะไรขึ้นเมื่อสิ้นสุดโครงการ หมายถึง ผลที่คาดว่าจะได้รับ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solidFill>
                  <a:srgbClr val="000000"/>
                </a:solidFill>
                <a:latin typeface="TH SarabunIT"/>
                <a:ea typeface="Calibri" panose="020F0502020204030204" pitchFamily="34" charset="0"/>
                <a:cs typeface="Angsana New" panose="02020603050405020304" pitchFamily="18" charset="-34"/>
              </a:rPr>
              <a:t>	๑๒)มีปัญหาอุปสรรคหรือไม่ หมายถึง ข้อเสนอแนะ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</a:b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39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638186" y="820797"/>
            <a:ext cx="5202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ea typeface="Times New Roman" panose="02020603050405020304" pitchFamily="18" charset="0"/>
                <a:cs typeface="Angsana New" panose="02020603050405020304" pitchFamily="18" charset="-34"/>
              </a:rPr>
              <a:t>การเตรียมตัวสู่การเป็นผู้ดำเนินรายการ (</a:t>
            </a:r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Moderator</a:t>
            </a:r>
            <a:r>
              <a:rPr lang="th-TH" b="1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)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0061" y="1554876"/>
            <a:ext cx="37000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b="1" u="sng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กระบวนการ/ขั้นตอนการทำงาน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23031" y="2116140"/>
            <a:ext cx="8497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75">
              <a:spcAft>
                <a:spcPts val="0"/>
              </a:spcAft>
              <a:tabLst>
                <a:tab pos="450215" algn="l"/>
                <a:tab pos="900430" algn="l"/>
                <a:tab pos="1170305" algn="l"/>
                <a:tab pos="1350645" algn="l"/>
                <a:tab pos="1530350" algn="l"/>
                <a:tab pos="1620520" algn="l"/>
                <a:tab pos="1980565" algn="l"/>
              </a:tabLst>
            </a:pPr>
            <a:r>
              <a:rPr lang="th-TH" dirty="0">
                <a:latin typeface="Browallia New" panose="020B06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๑. ทำความเข้าใจในวัตถุประสงค์ของ</a:t>
            </a:r>
            <a:r>
              <a:rPr lang="th-TH" dirty="0" err="1">
                <a:latin typeface="Browallia New" panose="020B06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การจัด</a:t>
            </a:r>
            <a:r>
              <a:rPr lang="th-TH" dirty="0">
                <a:latin typeface="Browallia New" panose="020B06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เวทีเสวนาในครั้งนั้น</a:t>
            </a:r>
            <a:endParaRPr lang="en-US" dirty="0"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05202" y="2567100"/>
            <a:ext cx="96680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๒. กำหนดประเด็น ใน</a:t>
            </a:r>
            <a:r>
              <a:rPr lang="th-TH" dirty="0" err="1">
                <a:ea typeface="Calibri" panose="020F0502020204030204" pitchFamily="34" charset="0"/>
                <a:cs typeface="Angsana New" panose="02020603050405020304" pitchFamily="18" charset="-34"/>
              </a:rPr>
              <a:t>การจัด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เวที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เสวนา </a:t>
            </a:r>
            <a:r>
              <a:rPr lang="th-TH" dirty="0"/>
              <a:t>ควรตอบสนองวัตถุประสงค์ของ</a:t>
            </a:r>
            <a:r>
              <a:rPr lang="th-TH" dirty="0" err="1"/>
              <a:t>การจัด</a:t>
            </a:r>
            <a:r>
              <a:rPr lang="th-TH" dirty="0"/>
              <a:t>เวทีเสวนาเป็นสำคัญ</a:t>
            </a:r>
            <a:endParaRPr lang="en-US" dirty="0"/>
          </a:p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05202" y="3044153"/>
            <a:ext cx="93602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๓. กำหนดผู้ฟัง </a:t>
            </a:r>
            <a:r>
              <a:rPr lang="th-TH" dirty="0"/>
              <a:t>โดยการกำหนดจากกลุ่มเป้าหมายว่ากลุ่มเป้าหมายที่เข้าร่วมรับฟังเวทีเสวนานั้น </a:t>
            </a:r>
            <a:endParaRPr lang="th-TH" dirty="0" smtClean="0"/>
          </a:p>
          <a:p>
            <a:r>
              <a:rPr lang="th-TH" dirty="0"/>
              <a:t> </a:t>
            </a:r>
            <a:r>
              <a:rPr lang="th-TH" dirty="0" smtClean="0"/>
              <a:t>    มี</a:t>
            </a:r>
            <a:r>
              <a:rPr lang="th-TH" dirty="0"/>
              <a:t>ความสนใจเรื่องอะไร และข้อมูลใดที่เป็นประโยชน์แก่ผู้ร่วมเวทีเสวนานั้น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405201" y="3925999"/>
            <a:ext cx="8483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๔. ออกแบบประเด็นคำถามเพื่อใช้ในการดำเนินรายการของผู้ดำเนินรายการ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294903" y="4546236"/>
            <a:ext cx="1742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-ชื่อ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หัวข้อเสวนา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46519" y="5023289"/>
            <a:ext cx="2186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76275">
              <a:spcAft>
                <a:spcPts val="0"/>
              </a:spcAft>
              <a:tabLst>
                <a:tab pos="450215" algn="l"/>
                <a:tab pos="1170305" algn="l"/>
                <a:tab pos="1350645" algn="l"/>
                <a:tab pos="1530350" algn="l"/>
                <a:tab pos="1620520" algn="l"/>
                <a:tab pos="1980565" algn="l"/>
              </a:tabLst>
            </a:pPr>
            <a:r>
              <a:rPr lang="th-TH" dirty="0" smtClean="0">
                <a:latin typeface="Browallia New" panose="020B06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-วัตถุประสงค์</a:t>
            </a:r>
            <a:endParaRPr lang="en-US" dirty="0"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604616" y="5474248"/>
            <a:ext cx="4145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76275">
              <a:spcAft>
                <a:spcPts val="0"/>
              </a:spcAft>
              <a:tabLst>
                <a:tab pos="450215" algn="l"/>
                <a:tab pos="1170305" algn="l"/>
                <a:tab pos="1350645" algn="l"/>
                <a:tab pos="1530350" algn="l"/>
                <a:tab pos="1620520" algn="l"/>
                <a:tab pos="1980565" algn="l"/>
              </a:tabLst>
            </a:pPr>
            <a:r>
              <a:rPr lang="th-TH" dirty="0" smtClean="0">
                <a:latin typeface="Browallia New" panose="020B06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-ระยะเวลา</a:t>
            </a:r>
            <a:r>
              <a:rPr lang="th-TH" dirty="0">
                <a:latin typeface="Browallia New" panose="020B06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ในการดำเนินการเสวนา</a:t>
            </a:r>
            <a:endParaRPr lang="en-US" dirty="0"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266349" y="6023562"/>
            <a:ext cx="20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-ชื่อ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ผู้ดำเนินรายการ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707662" y="4504607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76275">
              <a:spcAft>
                <a:spcPts val="0"/>
              </a:spcAft>
              <a:tabLst>
                <a:tab pos="450215" algn="l"/>
                <a:tab pos="1170305" algn="l"/>
                <a:tab pos="1350645" algn="l"/>
                <a:tab pos="1530350" algn="l"/>
                <a:tab pos="1620520" algn="l"/>
                <a:tab pos="1980565" algn="l"/>
              </a:tabLst>
            </a:pPr>
            <a:r>
              <a:rPr lang="th-TH" dirty="0" smtClean="0">
                <a:latin typeface="Browallia New" panose="020B06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-วิทยากร</a:t>
            </a:r>
            <a:r>
              <a:rPr lang="th-TH" dirty="0">
                <a:latin typeface="Browallia New" panose="020B06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ผู้เข้าร่วมเวทีเสวนา พร้อมประวัติคร่าว ๆ</a:t>
            </a:r>
            <a:endParaRPr lang="en-US" dirty="0"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363221" y="499719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-ประเด็น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คำถาม ผู้ดำเนินรายการควรกำหนดประเด็น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คำถาม</a:t>
            </a:r>
          </a:p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ที่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สำคัญไว้ </a:t>
            </a:r>
            <a:r>
              <a:rPr lang="th-TH" dirty="0"/>
              <a:t>รวมทั้ง </a:t>
            </a:r>
            <a:r>
              <a:rPr lang="en-US" dirty="0" smtClean="0"/>
              <a:t>Key </a:t>
            </a:r>
            <a:r>
              <a:rPr lang="en-US" dirty="0"/>
              <a:t>Message </a:t>
            </a:r>
            <a:r>
              <a:rPr lang="th-TH" dirty="0"/>
              <a:t>ที่กระตุ้นความสนใจของผู้ฟัง</a:t>
            </a:r>
            <a:endParaRPr lang="en-US" dirty="0"/>
          </a:p>
          <a:p>
            <a:r>
              <a:rPr lang="th-TH" dirty="0" smtClean="0"/>
              <a:t>-</a:t>
            </a:r>
            <a:r>
              <a:rPr lang="th-TH" dirty="0"/>
              <a:t> ประเด็นคำถาม จากผู้เข้าร่วมเวทีเสวนา </a:t>
            </a:r>
          </a:p>
        </p:txBody>
      </p:sp>
    </p:spTree>
    <p:extLst>
      <p:ext uri="{BB962C8B-B14F-4D97-AF65-F5344CB8AC3E}">
        <p14:creationId xmlns:p14="http://schemas.microsoft.com/office/powerpoint/2010/main" val="135161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73725" y="352540"/>
            <a:ext cx="11380424" cy="5967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</a:t>
            </a:r>
            <a:endParaRPr lang="th-TH" dirty="0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283027" y="1299990"/>
            <a:ext cx="8218583" cy="46407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อ</a:t>
            </a:r>
            <a:endParaRPr lang="th-TH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771181" y="1723106"/>
            <a:ext cx="2214390" cy="39180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</a:rPr>
              <a:t>   ความเป็นมา</a:t>
            </a:r>
          </a:p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 กระบวนการ</a:t>
            </a:r>
          </a:p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ดำเนินงาน</a:t>
            </a:r>
          </a:p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 </a:t>
            </a:r>
            <a:r>
              <a:rPr lang="th-TH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การจัด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</a:t>
            </a:r>
          </a:p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ความรู้</a:t>
            </a:r>
          </a:p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 การนำไปใช้</a:t>
            </a:r>
          </a:p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 ในงาน</a:t>
            </a:r>
          </a:p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พัฒนาชุมชน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endParaRPr lang="th-TH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632144" y="1817782"/>
            <a:ext cx="2261881" cy="38234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- การบริหารคนให้มี</a:t>
            </a:r>
          </a:p>
          <a:p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   ประสิทธิภาพ</a:t>
            </a:r>
          </a:p>
          <a:p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-  การ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วางแผนการทำงานและ</a:t>
            </a:r>
            <a:r>
              <a:rPr lang="th-TH" sz="1800" b="1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การจัด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ลำดับความสำคัญของงาน</a:t>
            </a:r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ธุรการ</a:t>
            </a:r>
          </a:p>
          <a:p>
            <a:r>
              <a:rPr lang="th-TH" sz="1800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- </a:t>
            </a:r>
            <a:r>
              <a:rPr lang="th-TH" sz="1800" b="1" u="dotted" dirty="0" smtClean="0">
                <a:solidFill>
                  <a:schemeClr val="accent6">
                    <a:lumMod val="50000"/>
                  </a:schemeClr>
                </a:solidFill>
              </a:rPr>
              <a:t>การ</a:t>
            </a:r>
            <a:r>
              <a:rPr lang="th-TH" sz="1800" b="1" u="dotted" dirty="0">
                <a:solidFill>
                  <a:schemeClr val="accent6">
                    <a:lumMod val="50000"/>
                  </a:schemeClr>
                </a:solidFill>
              </a:rPr>
              <a:t>จ่ายเงินผ่านระบบ </a:t>
            </a:r>
            <a:r>
              <a:rPr lang="en-US" sz="1800" b="1" u="dotted" dirty="0">
                <a:solidFill>
                  <a:schemeClr val="accent6">
                    <a:lumMod val="50000"/>
                  </a:schemeClr>
                </a:solidFill>
              </a:rPr>
              <a:t>KTB Corporate </a:t>
            </a:r>
            <a:r>
              <a:rPr lang="en-US" sz="1800" b="1" u="dotted" dirty="0" smtClean="0">
                <a:solidFill>
                  <a:schemeClr val="accent6">
                    <a:lumMod val="50000"/>
                  </a:schemeClr>
                </a:solidFill>
              </a:rPr>
              <a:t>Onlin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- </a:t>
            </a:r>
            <a:r>
              <a:rPr lang="th-TH" sz="1800" b="1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การทำ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แผ่นปูทางเดินคอนกรีต</a:t>
            </a:r>
            <a:endParaRPr lang="en-US" sz="1800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096000" y="1817782"/>
            <a:ext cx="2572442" cy="38234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-   เทคนิค</a:t>
            </a: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การพัฒนา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บุคลากร  ยุค  ๔.๐</a:t>
            </a:r>
          </a:p>
          <a:p>
            <a:pPr marL="171450" indent="-171450">
              <a:buFontTx/>
              <a:buChar char="-"/>
            </a:pP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การ</a:t>
            </a: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ใช้แผนที่ความคิด (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Mind Mapping</a:t>
            </a: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) เครื่องมือสำหรับวิทยากร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กระบวนการ</a:t>
            </a:r>
          </a:p>
          <a:p>
            <a:pPr marL="171450" indent="-171450">
              <a:buFontTx/>
              <a:buChar char="-"/>
            </a:pP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</a:rPr>
              <a:t>วิทยากรกระบวนการกับ</a:t>
            </a:r>
            <a:r>
              <a:rPr lang="th-TH" sz="1400" b="1" dirty="0" err="1">
                <a:solidFill>
                  <a:schemeClr val="accent6">
                    <a:lumMod val="50000"/>
                  </a:schemeClr>
                </a:solidFill>
              </a:rPr>
              <a:t>การทำ</a:t>
            </a: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AAR</a:t>
            </a:r>
          </a:p>
          <a:p>
            <a:pPr marL="171450" indent="-171450">
              <a:buFontTx/>
              <a:buChar char="-"/>
            </a:pPr>
            <a:r>
              <a:rPr lang="th-TH" sz="1400" b="1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การจัด</a:t>
            </a: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ทำโครงการ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วิชาการ</a:t>
            </a:r>
          </a:p>
          <a:p>
            <a:pPr marL="171450" indent="-171450">
              <a:buFontTx/>
              <a:buChar char="-"/>
            </a:pP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</a:rPr>
              <a:t>การเตรียมตัวสู่การเป็นผู้ดำเนินรายการ (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Moderator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การออกแบบภาพอินโฟกราฟิกใช้ในงานประกอบเอกสารและการ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นำเสนอ</a:t>
            </a:r>
          </a:p>
          <a:p>
            <a:pPr marL="171450" indent="-171450">
              <a:buFontTx/>
              <a:buChar char="-"/>
            </a:pP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การแจกแจงความถี่ด้วยโปรแกรม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Microsoft Office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Excel</a:t>
            </a:r>
          </a:p>
          <a:p>
            <a:pPr marL="171450" indent="-171450">
              <a:buFontTx/>
              <a:buChar char="-"/>
            </a:pP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วิเคราะห์ข้อมูลเบื้องต้นด้วย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Pivot Table</a:t>
            </a:r>
            <a:endParaRPr lang="en-US" sz="1400" b="1" dirty="0" smtClean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 marL="171450" indent="-171450">
              <a:buFontTx/>
              <a:buChar char="-"/>
            </a:pPr>
            <a:endParaRPr lang="th-TH" sz="1200" b="1" dirty="0" smtClean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 marL="171450" indent="-171450">
              <a:buFontTx/>
              <a:buChar char="-"/>
            </a:pPr>
            <a:endParaRPr lang="en-US" sz="1200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 marL="171450" indent="-171450">
              <a:buFontTx/>
              <a:buChar char="-"/>
            </a:pPr>
            <a:endParaRPr lang="en-US" sz="1200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 marL="171450" indent="-171450">
              <a:buFontTx/>
              <a:buChar char="-"/>
            </a:pPr>
            <a:endParaRPr lang="th-TH" sz="1200" b="1" dirty="0" smtClean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 marL="171450" indent="-171450">
              <a:buFontTx/>
              <a:buChar char="-"/>
            </a:pPr>
            <a:endParaRPr lang="en-US" sz="1200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 marL="171450" indent="-171450">
              <a:buFontTx/>
              <a:buChar char="-"/>
            </a:pPr>
            <a:endParaRPr lang="en-US" sz="1200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 marL="171450" indent="-171450">
              <a:buFontTx/>
              <a:buChar char="-"/>
            </a:pPr>
            <a:endParaRPr lang="th-TH" sz="1200" b="1" dirty="0" smtClean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 marL="171450" indent="-171450">
              <a:buFontTx/>
              <a:buChar char="-"/>
            </a:pPr>
            <a:endParaRPr lang="th-TH" sz="1200" b="1" dirty="0" smtClean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 marL="342900" indent="-342900">
              <a:buFontTx/>
              <a:buChar char="-"/>
            </a:pPr>
            <a:endParaRPr lang="th-TH" sz="2000" b="1" dirty="0" smtClean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870417" y="1817782"/>
            <a:ext cx="2256619" cy="382342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เส้นทางสัมมาชีพ</a:t>
            </a:r>
          </a:p>
          <a:p>
            <a:pPr marL="285750" indent="-285750">
              <a:buFontTx/>
              <a:buChar char="-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OTOP 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</a:rPr>
              <a:t>ปัง</a:t>
            </a:r>
            <a:r>
              <a:rPr lang="th-TH" sz="1800" b="1" dirty="0" err="1">
                <a:solidFill>
                  <a:schemeClr val="accent6">
                    <a:lumMod val="50000"/>
                  </a:schemeClr>
                </a:solidFill>
              </a:rPr>
              <a:t>ๆๆ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</a:rPr>
              <a:t> ตามสไตล์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HOPE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th-TH" sz="1800" b="1" dirty="0" smtClean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" name="พระอาทิตย์ 8"/>
          <p:cNvSpPr/>
          <p:nvPr/>
        </p:nvSpPr>
        <p:spPr>
          <a:xfrm>
            <a:off x="952959" y="2022799"/>
            <a:ext cx="187286" cy="154237"/>
          </a:xfrm>
          <a:prstGeom prst="su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พระอาทิตย์ 9"/>
          <p:cNvSpPr/>
          <p:nvPr/>
        </p:nvSpPr>
        <p:spPr>
          <a:xfrm>
            <a:off x="958467" y="2463645"/>
            <a:ext cx="187286" cy="154237"/>
          </a:xfrm>
          <a:prstGeom prst="su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272318" y="466894"/>
            <a:ext cx="940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ชุดความรู้ ศูนย์ศึกษาและพัฒนาชุมชนอุดรธานี ประจำปี 2562 </a:t>
            </a:r>
            <a:endParaRPr lang="th-TH" sz="4000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2" name="พระอาทิตย์ 11"/>
          <p:cNvSpPr/>
          <p:nvPr/>
        </p:nvSpPr>
        <p:spPr>
          <a:xfrm>
            <a:off x="952959" y="4155880"/>
            <a:ext cx="187286" cy="154237"/>
          </a:xfrm>
          <a:prstGeom prst="su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5178500" y="1294562"/>
            <a:ext cx="457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เทคนิคการพัฒนาบุคลากรในงานพัฒนาชุมชน</a:t>
            </a:r>
            <a:endParaRPr lang="th-TH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78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223058" y="456468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u="sng" dirty="0">
                <a:ea typeface="Calibri" panose="020F0502020204030204" pitchFamily="34" charset="0"/>
                <a:cs typeface="Angsana New" panose="02020603050405020304" pitchFamily="18" charset="-34"/>
              </a:rPr>
              <a:t>เทคนิควิธีการ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51622" y="1094077"/>
            <a:ext cx="358944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๑.ใช้หลักการการมีส่วนร่วม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51622" y="1761823"/>
            <a:ext cx="602440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๒.เน้นผู้เรียนเป็นศูนย์กลาง และได้รับประโยชน์สูงสุด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51622" y="2429569"/>
            <a:ext cx="811628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๓.หลักการเชื่อมประสานระหว่างผู้ฟังและวิทยากร (ฟัง คิด ปรับ ประสาน)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51622" y="2982926"/>
            <a:ext cx="831991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๔.เทคนิคการถามเพื่อเพิ่มมูลค่าเพิ่ม (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Forward Questioning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51622" y="3536283"/>
            <a:ext cx="483978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๕.บัญญัติ 10 ประการของผู้ดำเนินรายการ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989437" y="4119777"/>
            <a:ext cx="395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๕.๑.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ผู้ดำเนินการเสวนา ต้องเคารพผู้ชม 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89437" y="4555924"/>
            <a:ext cx="5363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๕.๒. 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ผู้ดำเนินการเสวนา ต้องทำหน้าที่เจ้าของ รายการ 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005307" y="4992071"/>
            <a:ext cx="4519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๕.๓. 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ผู้ดำเนินการเสวนา ต้องมีมุมมองที่กว้าง 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989437" y="5431670"/>
            <a:ext cx="4307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๕.๔. 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ผู้ดำเนินการเสวนา ต้องเป็นนายภาษา 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989437" y="5864365"/>
            <a:ext cx="4679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๕.๕. 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ผู้ดำเนินการเสวนา ต้องประเมินผลตัวเอง </a:t>
            </a:r>
            <a:endParaRPr lang="th-TH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80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440525" y="875881"/>
            <a:ext cx="5206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๕.๖. 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ผู้ดำเนินการเสวนา ต้องมีทักษะการบริหาร เวลา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440525" y="1399101"/>
            <a:ext cx="4772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๕.๗. 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ผู้ดำเนินการเสวนา ต้องเป็นผู้บริการสังคม 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40525" y="1922321"/>
            <a:ext cx="6332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๕.๘. 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ผู้ดำเนินการเสวนา ต้องมีทีมงานคอยเอื้ออำนวย 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40525" y="2346020"/>
            <a:ext cx="7873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๕.๙. 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ผู้ดำเนินการเสวนา ควรจะต้องมีอารมณ์ร่วม กับเรื่องที่ดำเนิน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รายการ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40525" y="2790648"/>
            <a:ext cx="6069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๕.๑๐. 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ผู้ดำเนินการเสวนา ต้องเป็นสื่อกลางที่มี ความอ่อนไหว 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35101" y="3638316"/>
            <a:ext cx="467788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h-TH" b="1" u="sng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ข้อพึงระวังที่ใช้แก้ไขปัญหาและพัฒนางาน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30221" y="4383919"/>
            <a:ext cx="1034289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	ใน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การตั้งประเด็นคำถามนั้น ควรถามในประเด็นที่ผู้ฟังอยาก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ฟัง </a:t>
            </a:r>
            <a:r>
              <a:rPr lang="th-TH" dirty="0"/>
              <a:t>สิ่งที่เขาจะได้รับประโยชน์มาก</a:t>
            </a:r>
            <a:r>
              <a:rPr lang="th-TH" dirty="0" smtClean="0"/>
              <a:t>ขึ้น</a:t>
            </a:r>
          </a:p>
          <a:p>
            <a:r>
              <a:rPr lang="th-TH" dirty="0" smtClean="0"/>
              <a:t>จาก</a:t>
            </a:r>
            <a:r>
              <a:rPr lang="th-TH" dirty="0"/>
              <a:t>รับฟัง</a:t>
            </a:r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dirty="0"/>
              <a:t>หากเกิดปัญหาเรื่องการตั้งคำถามแล้วได้คำตอบที่ไม่ตรงประเด็น ต้องถามเพื่อให้เกิดความ</a:t>
            </a:r>
            <a:r>
              <a:rPr lang="th-TH" dirty="0" smtClean="0"/>
              <a:t>เข้าใจ</a:t>
            </a:r>
          </a:p>
          <a:p>
            <a:r>
              <a:rPr lang="th-TH" dirty="0" smtClean="0"/>
              <a:t>อย่าง</a:t>
            </a:r>
            <a:r>
              <a:rPr lang="th-TH" dirty="0"/>
              <a:t>ชัดแจ้งมากขึ้น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5905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94964" y="462328"/>
            <a:ext cx="8430410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  <a:tab pos="450215" algn="l"/>
                <a:tab pos="900430" algn="l"/>
                <a:tab pos="1170305" algn="l"/>
                <a:tab pos="1350645" algn="l"/>
                <a:tab pos="1530350" algn="l"/>
                <a:tab pos="1620520" algn="l"/>
                <a:tab pos="1980565" algn="l"/>
              </a:tabLst>
            </a:pPr>
            <a:r>
              <a:rPr lang="th-TH" b="1" dirty="0">
                <a:latin typeface="Browallia New" panose="020B06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การออกแบบภาพอินโฟกราฟิกใช้ในงานประกอบเอกสารและการนำเสนอ</a:t>
            </a:r>
            <a:endParaRPr lang="en-US" dirty="0"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618156" y="1056136"/>
            <a:ext cx="6096000" cy="147540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Infographic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นั้นประกอบไปด้วยข้อมูล ๒ ส่วน ซึ่งก็คือ </a:t>
            </a:r>
            <a:b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</a:b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	๑.เรื่องราวที่จะนำเสนอ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	๒.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Graphic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หรือภาพ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49100" y="2531540"/>
            <a:ext cx="1491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a typeface="Calibri" panose="020F0502020204030204" pitchFamily="34" charset="0"/>
                <a:cs typeface="Angsana New" panose="02020603050405020304" pitchFamily="18" charset="-34"/>
              </a:rPr>
              <a:t>ขั้นตอนวิธีทำ</a:t>
            </a:r>
            <a:br>
              <a:rPr lang="th-TH" b="1" dirty="0">
                <a:ea typeface="Calibri" panose="020F0502020204030204" pitchFamily="34" charset="0"/>
                <a:cs typeface="Angsana New" panose="02020603050405020304" pitchFamily="18" charset="-34"/>
              </a:rPr>
            </a:b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39501" y="3279447"/>
            <a:ext cx="10420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ea typeface="Calibri" panose="020F0502020204030204" pitchFamily="34" charset="0"/>
                <a:cs typeface="Angsana New" panose="02020603050405020304" pitchFamily="18" charset="-34"/>
              </a:rPr>
              <a:t>1.</a:t>
            </a:r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วิเคราะห์กลุ่มเป้าหมาย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</a:rPr>
              <a:t>Infographic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นี้ทำขึ้นมาเพื่อให้กลุ่มเป้าหมายของเราได้อ่าน เราจึงต้องวิเคราะห์ก่อนว่าอะไรคือสิ่งที่กลุ่มเป้าหมายอยากรู้ หรืออะไรคือปัญหาและความต้องการของพวก</a:t>
            </a:r>
            <a:r>
              <a:rPr lang="th-TH" dirty="0" smtClean="0">
                <a:latin typeface="Angsana New" panose="02020603050405020304" pitchFamily="18" charset="-34"/>
                <a:ea typeface="Calibri" panose="020F0502020204030204" pitchFamily="34" charset="0"/>
              </a:rPr>
              <a:t>เขา</a:t>
            </a:r>
            <a:r>
              <a:rPr lang="th-TH" dirty="0"/>
              <a:t>ในตอนแรกให้เราเขียนทุกเรื่องที่คิดออกลงในกระดาษก่อนแล้วค่อยๆ คัดเรื่อง</a:t>
            </a:r>
            <a:br>
              <a:rPr lang="th-TH" dirty="0"/>
            </a:br>
            <a:r>
              <a:rPr lang="th-TH" dirty="0"/>
              <a:t>ไม่จำเป็นออกไป เก็บเรื่องที่ดีที่สุดไว้หรืออาจจะทำสำรวจกับกลุ่มเป้าหมายบางกลุ่มว่าเขาอยากรู้เรื่องไหนที่สุดเมื่อได้คำตอบแล้ว เมื่อนั้นเราก็จะได้หัวข้อเพื่อมาทำ </a:t>
            </a:r>
            <a:r>
              <a:rPr lang="en-US" dirty="0"/>
              <a:t>Infographic </a:t>
            </a:r>
            <a:r>
              <a:rPr lang="th-TH" dirty="0"/>
              <a:t>ของเรา</a:t>
            </a:r>
            <a:endParaRPr lang="en-US" dirty="0"/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4533900"/>
            <a:ext cx="2489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0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39096" y="832690"/>
            <a:ext cx="10639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</a:rPr>
              <a:t>2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. รวบรวม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ข้อมูลและเปรียบเทียบรวบรวมข้อมูลที่เกี่ยวข้องกับ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หัวข้อ</a:t>
            </a:r>
            <a:r>
              <a:rPr lang="th-TH" dirty="0"/>
              <a:t>ของเรามาไว้ในที่เดียวกันเพื่อง่ายต่อการเทียบเคียงซึ่งข้อมูลควรจะต้องทันสมัยและรอบด้าน ทั้งข้อมูลด้าน </a:t>
            </a:r>
            <a:r>
              <a:rPr lang="en-US" dirty="0"/>
              <a:t>Social Media </a:t>
            </a:r>
            <a:r>
              <a:rPr lang="th-TH" dirty="0"/>
              <a:t>สถิติ และข้อมูล</a:t>
            </a:r>
            <a:r>
              <a:rPr lang="th-TH" dirty="0" smtClean="0"/>
              <a:t>สาธารณะ </a:t>
            </a:r>
            <a:r>
              <a:rPr lang="th-TH" dirty="0"/>
              <a:t>เพื่อดูว่าข้อมูลจากแหล่งไหนมีคุณภาพและทันสมัยกว่า และอย่าลืมเก็บ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th-TH" dirty="0"/>
              <a:t>ของแหล่งอ้างอิงเอาไว้</a:t>
            </a:r>
            <a:endParaRPr lang="en-US" dirty="0"/>
          </a:p>
          <a:p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39096" y="2500415"/>
            <a:ext cx="1021145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</a:rPr>
              <a:t>3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.จัดลำดับหรือจัดกลุ่ม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ข้อมูล </a:t>
            </a:r>
            <a:r>
              <a:rPr lang="th-TH" dirty="0"/>
              <a:t>เพื่อให้ง่ายต่อ</a:t>
            </a:r>
            <a:r>
              <a:rPr lang="th-TH" dirty="0" err="1"/>
              <a:t>ควา</a:t>
            </a:r>
            <a:r>
              <a:rPr lang="th-TH" dirty="0" smtClean="0"/>
              <a:t>เข้าใจ</a:t>
            </a:r>
            <a:r>
              <a:rPr lang="en-US" dirty="0" smtClean="0"/>
              <a:t> </a:t>
            </a:r>
            <a:r>
              <a:rPr lang="th-TH" dirty="0"/>
              <a:t>กลุ่มข้อมูล</a:t>
            </a:r>
            <a:r>
              <a:rPr lang="th-TH" dirty="0" smtClean="0"/>
              <a:t>ย่อยจะต้อง</a:t>
            </a:r>
            <a:r>
              <a:rPr lang="th-TH" dirty="0"/>
              <a:t>มีความสอดคล้องกับหัว</a:t>
            </a:r>
            <a:r>
              <a:rPr lang="th-TH" dirty="0" smtClean="0"/>
              <a:t>เรื่อง</a:t>
            </a:r>
          </a:p>
          <a:p>
            <a:r>
              <a:rPr lang="th-TH" dirty="0" smtClean="0"/>
              <a:t>ที่</a:t>
            </a:r>
            <a:r>
              <a:rPr lang="th-TH" dirty="0"/>
              <a:t>เราตั้งไว้ด้วย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39096" y="3619211"/>
            <a:ext cx="1061200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</a:rPr>
              <a:t>4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.ค้นหาวิธีการเล่า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เรื่อง </a:t>
            </a:r>
            <a:r>
              <a:rPr lang="th-TH" dirty="0"/>
              <a:t>อาจทำเป็น </a:t>
            </a:r>
            <a:r>
              <a:rPr lang="en-US" dirty="0"/>
              <a:t>Story </a:t>
            </a:r>
            <a:r>
              <a:rPr lang="th-TH" dirty="0"/>
              <a:t>มีตัวละคร มีการเปิด-ปิด</a:t>
            </a:r>
            <a:r>
              <a:rPr lang="th-TH" dirty="0" smtClean="0"/>
              <a:t>เรื่อง หรืออาจ</a:t>
            </a:r>
            <a:r>
              <a:rPr lang="th-TH" dirty="0"/>
              <a:t>เล่าด้วยเหตุการณ์สำคัญๆ </a:t>
            </a:r>
            <a:endParaRPr lang="th-TH" dirty="0" smtClean="0"/>
          </a:p>
          <a:p>
            <a:r>
              <a:rPr lang="th-TH" dirty="0" smtClean="0"/>
              <a:t>ณ </a:t>
            </a:r>
            <a:r>
              <a:rPr lang="th-TH" dirty="0"/>
              <a:t>ขณะนั้นแล้วค่อยนำเสนอ</a:t>
            </a:r>
            <a:r>
              <a:rPr lang="th-TH" dirty="0" smtClean="0"/>
              <a:t>ข้อมูล หรือ</a:t>
            </a:r>
            <a:r>
              <a:rPr lang="th-TH" dirty="0"/>
              <a:t>อาจจะบรรยาย</a:t>
            </a:r>
            <a:r>
              <a:rPr lang="th-TH" dirty="0" err="1"/>
              <a:t>เรียบๆ</a:t>
            </a:r>
            <a:r>
              <a:rPr lang="th-TH" dirty="0"/>
              <a:t> </a:t>
            </a:r>
            <a:r>
              <a:rPr lang="th-TH" dirty="0" smtClean="0"/>
              <a:t>ขึ้นอยู่</a:t>
            </a:r>
            <a:r>
              <a:rPr lang="th-TH" dirty="0"/>
              <a:t>กับประเภทของข้อมูล</a:t>
            </a:r>
            <a:r>
              <a:rPr lang="en-US" dirty="0"/>
              <a:t> </a:t>
            </a:r>
            <a:r>
              <a:rPr lang="th-TH" dirty="0"/>
              <a:t>เพศ วัย </a:t>
            </a:r>
            <a:endParaRPr lang="th-TH" dirty="0" smtClean="0"/>
          </a:p>
          <a:p>
            <a:r>
              <a:rPr lang="th-TH" dirty="0" smtClean="0"/>
              <a:t>และ</a:t>
            </a:r>
            <a:r>
              <a:rPr lang="th-TH" dirty="0"/>
              <a:t>ความสนใจของกลุ่มเป้าหมาย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39096" y="5286936"/>
            <a:ext cx="106393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</a:rPr>
              <a:t>5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.วาง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</a:rPr>
              <a:t>Draft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นำข้อมูลที่ได้มาจัดเข้ากับ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ภาพ จะต้อง</a:t>
            </a:r>
            <a:r>
              <a:rPr lang="th-TH" dirty="0" smtClean="0"/>
              <a:t>กำหนด</a:t>
            </a:r>
            <a:r>
              <a:rPr lang="th-TH" dirty="0"/>
              <a:t>ชุด</a:t>
            </a:r>
            <a:r>
              <a:rPr lang="th-TH" dirty="0" smtClean="0"/>
              <a:t>สี แต่อย่า</a:t>
            </a:r>
            <a:r>
              <a:rPr lang="th-TH" dirty="0"/>
              <a:t>ใช้สีมาก</a:t>
            </a:r>
            <a:r>
              <a:rPr lang="th-TH" dirty="0" smtClean="0"/>
              <a:t>จนเกินไป</a:t>
            </a:r>
            <a:r>
              <a:rPr lang="th-TH" dirty="0"/>
              <a:t>และตัวหนังสือก็ควรตัดคำให้กระชับ </a:t>
            </a:r>
            <a:r>
              <a:rPr lang="th-TH" dirty="0" smtClean="0"/>
              <a:t>เลือก</a:t>
            </a:r>
            <a:r>
              <a:rPr lang="th-TH" dirty="0"/>
              <a:t>เอาแต่คำที่เป็น </a:t>
            </a:r>
            <a:r>
              <a:rPr lang="en-US" dirty="0"/>
              <a:t>Keyword </a:t>
            </a:r>
            <a:r>
              <a:rPr lang="th-TH" dirty="0"/>
              <a:t>เท่านั้นก็พอ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9315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47076" y="1843485"/>
            <a:ext cx="1067875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.ดีไซน์งานได้เลยนำ </a:t>
            </a:r>
            <a:r>
              <a:rPr lang="en-US" dirty="0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Draft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ที่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เราแก้จนพอใจแล้วมาเปลี่ยนให้เป็น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Infographic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 ด้วยโปรแกรม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Adobe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photoshop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47076" y="3034436"/>
            <a:ext cx="446308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.ตรวจสอบข้อมูลบนสื่อ</a:t>
            </a:r>
            <a:r>
              <a:rPr lang="th-TH" dirty="0" err="1">
                <a:latin typeface="TH SarabunPSK" panose="020B0500040200020003" pitchFamily="34" charset="-34"/>
                <a:ea typeface="Calibri" panose="020F0502020204030204" pitchFamily="34" charset="0"/>
              </a:rPr>
              <a:t>ต่างๆ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ตรวจสอบภาพ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7076" y="3729866"/>
            <a:ext cx="919420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.เผยแพร่ขั้นตอนสุดท้ายของ</a:t>
            </a:r>
            <a:r>
              <a:rPr lang="th-TH" dirty="0" err="1">
                <a:latin typeface="TH SarabunPSK" panose="020B0500040200020003" pitchFamily="34" charset="-34"/>
                <a:ea typeface="Calibri" panose="020F0502020204030204" pitchFamily="34" charset="0"/>
              </a:rPr>
              <a:t>การทำ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Infographic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เป็นส่วนประกอบของเอกสาร</a:t>
            </a:r>
            <a:r>
              <a:rPr lang="th-TH" dirty="0" err="1">
                <a:latin typeface="TH SarabunPSK" panose="020B0500040200020003" pitchFamily="34" charset="-34"/>
                <a:ea typeface="Calibri" panose="020F0502020204030204" pitchFamily="34" charset="0"/>
              </a:rPr>
              <a:t>ต่างๆ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05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35242" y="736162"/>
            <a:ext cx="5681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ea typeface="Times New Roman" panose="02020603050405020304" pitchFamily="18" charset="0"/>
                <a:cs typeface="Angsana New" panose="02020603050405020304" pitchFamily="18" charset="-34"/>
              </a:rPr>
              <a:t>การแจกแจงความถี่ด้วยโปรแกรม </a:t>
            </a:r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Microsoft Office Excel</a:t>
            </a:r>
            <a:endParaRPr lang="th-TH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16914" y="1349304"/>
            <a:ext cx="335540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วิธีการ ขั้นตอนการดำเนินงาน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10278" y="2086000"/>
            <a:ext cx="987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1.จัดเก็บ</a:t>
            </a:r>
            <a:r>
              <a:rPr lang="th-TH" dirty="0">
                <a:solidFill>
                  <a:srgbClr val="000000"/>
                </a:solidFill>
                <a:ea typeface="Times New Roman" panose="02020603050405020304" pitchFamily="18" charset="0"/>
              </a:rPr>
              <a:t>รวบรวมแบบประเมินรายวิชา </a:t>
            </a:r>
            <a:r>
              <a:rPr lang="th-TH" dirty="0"/>
              <a:t>โดยการคัดแยกเป็นรายวิชา และแยกเป็นรุ่นของการฝึกอบรมฯ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0278" y="2631571"/>
            <a:ext cx="934615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2.นำ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แบบประเมินรายวิชาที่จัดเก็บมานับจำนวนและตรวจสอบความถูกต้อง ครบถ้วนของข้อมูล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10278" y="3165554"/>
            <a:ext cx="966888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3.คัด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แยกแบบประเมินเป็นกลุ่ม ตามค่าคะแนน เช่น แบบประเมินที่มีค่าคะแนนเหมือนกัน ก็ให้อยู่ในกลุ่มเดียวกัน และนับจำนวนว่าแต่ละกลุ่มมีจำนวนเท่าใด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110278" y="4291025"/>
            <a:ext cx="976570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4.กำหนด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เลขรหัสของแบบประเมินที่ละแผ่น เพื่อป้องกันการบันทึกซ้ำ และสะดวกต่อการตรวจสอบความถูกต้องของ</a:t>
            </a:r>
            <a:r>
              <a:rPr lang="th-TH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ข้อมูล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61867" y="5305405"/>
            <a:ext cx="976570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5.สร้าง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ตารางในการแจกแจงความถี่ ด้วยโปรแกรม</a:t>
            </a: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Microsoft Office Excel </a:t>
            </a:r>
            <a:r>
              <a:rPr lang="th-TH" dirty="0">
                <a:latin typeface="Cordia New" panose="020B0304020202020204" pitchFamily="34" charset="-34"/>
                <a:ea typeface="Calibri" panose="020F0502020204030204" pitchFamily="34" charset="0"/>
              </a:rPr>
              <a:t>โดยการกำหนดช่องในการแจกแจงความถี่ ตามหัวข้อของแบบประเมิน และตามจำนวนของแบบ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ประเมินที่จัดเก็บมาได้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00" y="4978400"/>
            <a:ext cx="2044699" cy="20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44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14804" y="481379"/>
            <a:ext cx="973208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6.การ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แจกแจงความถี่ของแบบประเมินนั้น จะทำการนับความถี่ตามแบบประเมินที่แบ่งเป็นกลุ่มๆไว้แล้วเพื่อความสะดวกและรวดเร็ว ไม่ต้องนับแจกแจงความถี่ของแบบประเมินทีละแผ่น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33139" y="1783640"/>
            <a:ext cx="949541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7.ใน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การนับจำนวนความถี่ของแบบประเมิน ให้ใส่เลข ๑ ลงในแต่ละช่องของตาราง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33139" y="2556306"/>
            <a:ext cx="1052815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8.การ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สร้างตารางเพื่อนับจำนวนความถี่ของแบบประเมินนั้น จะกำหนดสีลงในแบบตาราง โดยในแต่ละหัวข้อของแบบประเมินจะให้สีที่แตกต่างกัน เพื่อสะดวกและง่ายต่อการมองเห็น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33139" y="3709185"/>
            <a:ext cx="1038830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9.เมื่อ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กรอกตัวเลขลงในตารางจนครบทุกช่องแล้ว ก็ใช้สูตรในการคำนวณหาค่าคะแนน ตามโปรแกรม </a:t>
            </a:r>
            <a:r>
              <a:rPr lang="en-US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Microsoft Office Excel</a:t>
            </a:r>
            <a:r>
              <a:rPr lang="th-TH" dirty="0">
                <a:latin typeface="Cordia New" panose="020B0304020202020204" pitchFamily="34" charset="-34"/>
                <a:ea typeface="Calibri" panose="020F0502020204030204" pitchFamily="34" charset="0"/>
              </a:rPr>
              <a:t> โดย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การคำนวณหาค่าความถี่ ค่าร้อยละ และค่าเฉลี่ย ของแบบประเมินแต่ละวิชา แต่ละรุ่น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7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52226" y="862143"/>
            <a:ext cx="11639774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ข้อพึงระวัง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b="1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ในการเก็บรวบรวม และแจกแจงค่าความถี่ของแบบประเมินนั้น จะต้องทำการนับจำนวนของแบบประเมินทั้งหมดเพื่อให้ทราบว่าแบบประเมินที่จัดเก็บได้มีจำวนเท่าใด เพียงพอต่อจำนวนของผู้เข้าอบรมหรือไม่ เพราะถ้าแบบประเมินที่จัดเก็บไม่ครบหรือจัดเก็บได้น้อยเกินไปก็ไม่สามารถที่จะเป็นตัวแทนของกลุ่มเป้าหมายได้ ทำให้การสรุปผลการประเมินไม่น่าเชื่อถือ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th-TH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หากพบว่าแบบประเมินที่จัดเก็บได้มีจำนวนน้อยเกินไป จะต้องรอไว้ก่อน เพราะว่าผู้เข้าอบรมบางคนอาจจะยังไม่ส่ง แล้วนำมาส่งรวมกับวิชาอื่น ซึ่งในการคัดแยกและตรวจสอบความถูกต้องของแบบประเมินนั้น จะต้องทำอย่างละเอียด เพื่อความถูกต้องของข้อมูล และการสรุปผลที่มีความน่าเชื่อถือมากยิ่งขึ้น</a:t>
            </a:r>
            <a:r>
              <a:rPr lang="en-US" b="1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4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93389" y="650057"/>
            <a:ext cx="440261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การวิเคราะห์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ข้อมูลเบื้องต้นด้วย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Pivot Table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99245" y="1220993"/>
            <a:ext cx="11263257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ส่วนประกอบของ </a:t>
            </a:r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Pivot Table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Row Label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= ใช้สรุปข้อมูลที่หัวของตารางทางด้านซ้าย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Column Label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= ใช้สรุปข้อมูลที่หัวของตารางทางด้านบน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∑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Values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= สรุปผลของข้อมูลที่ต้องการ โดยจะต้องกำหนดว่าจะใช้สูตรใด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SUM, AVERAGE, MAX, MIN, COUNT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เป็นต้น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Filter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= ใช้กำหนดว่าจะใช้คอลัมน์ใดเพื่อใช้กรองข้อมูล โดยการแสดงผลจะเป็น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Drop down list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เพื่อให้เลือกว่าเราจะกรองข้อมูลใด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25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359842" y="684085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ea typeface="Calibri" panose="020F0502020204030204" pitchFamily="34" charset="0"/>
                <a:cs typeface="TH SarabunPSK" panose="020B0500040200020003" pitchFamily="34" charset="-34"/>
              </a:rPr>
              <a:t>ขั้น</a:t>
            </a:r>
            <a:r>
              <a:rPr lang="th-TH" b="1" dirty="0" smtClean="0">
                <a:ea typeface="Calibri" panose="020F0502020204030204" pitchFamily="34" charset="0"/>
                <a:cs typeface="TH SarabunPSK" panose="020B0500040200020003" pitchFamily="34" charset="-34"/>
              </a:rPr>
              <a:t>ตอนวิธีทำ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92074" y="1209754"/>
            <a:ext cx="1110906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เลือกเซลล์ที่คุณต้องการสร้าง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PivotTable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 โดยข้อมูลของที่นำมาไม่ควรมีแถวหรือคอลัมน์ว่าง จะต้องมีหัวเรื่องแถวเดียว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31030" y="2266635"/>
            <a:ext cx="347447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2. เลือก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เมนู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Insert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&gt; PivotTable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31030" y="2854488"/>
            <a:ext cx="325762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3. หน้าต่าง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Create Pivot table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8185" y="4651528"/>
            <a:ext cx="1127401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thaiDi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เลือกข้อมูลที่ต้องการวิเคราะห์ ให้เลือก “ตาราง/ช่วง” และตรวจสอบตาราง/ช่วงที่เลือกไว้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685800" algn="thaiDi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 เลือกตำแหน่งที่คุณต้องการวางรายงาน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PivotTable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 ให้เลือก “แผ่นงานใหม่” หรือ “</a:t>
            </a:r>
            <a:r>
              <a:rPr lang="th-TH" dirty="0" err="1">
                <a:latin typeface="TH SarabunPSK" panose="020B0500040200020003" pitchFamily="34" charset="-34"/>
                <a:ea typeface="Calibri" panose="020F0502020204030204" pitchFamily="34" charset="0"/>
              </a:rPr>
              <a:t>เวิร์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กช</a:t>
            </a:r>
            <a:r>
              <a:rPr lang="th-TH" dirty="0" err="1">
                <a:latin typeface="TH SarabunPSK" panose="020B0500040200020003" pitchFamily="34" charset="-34"/>
                <a:ea typeface="Calibri" panose="020F0502020204030204" pitchFamily="34" charset="0"/>
              </a:rPr>
              <a:t>ีต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ที่มีอยู่แล้ว” เลือกตำแหน่งที่ตั้งที่คุณต้องการให้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PivotTable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ปรากฏขึ้น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685800" algn="thaiDi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 เลือก “ตกลง”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Picture 2"/>
          <p:cNvPicPr/>
          <p:nvPr/>
        </p:nvPicPr>
        <p:blipFill rotWithShape="1">
          <a:blip r:embed="rId2"/>
          <a:srcRect l="1022" t="928" r="1938" b="2086"/>
          <a:stretch/>
        </p:blipFill>
        <p:spPr bwMode="auto">
          <a:xfrm>
            <a:off x="4559671" y="3298271"/>
            <a:ext cx="1819613" cy="1353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840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1697" y="403225"/>
            <a:ext cx="2755900" cy="574675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</a:rPr>
              <a:t>ความเป็นมา</a:t>
            </a: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0898" y="1393825"/>
            <a:ext cx="111887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3500" b="1" dirty="0" smtClean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ศูนย์</a:t>
            </a:r>
            <a:r>
              <a:rPr lang="th-TH" sz="3500" b="1" dirty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ศึกษาและพัฒนาชุมชนอุดรธานี เป็นหน่วยงานในสังกัด สถาบันการพัฒนาชุมชน กรมการพัฒนาชุม กระทรวงมหาดไทย </a:t>
            </a:r>
            <a:endParaRPr lang="th-TH" sz="3500" b="1" dirty="0" smtClean="0">
              <a:solidFill>
                <a:srgbClr val="002060"/>
              </a:solidFill>
              <a:effectLst>
                <a:glow rad="228600">
                  <a:schemeClr val="bg1"/>
                </a:glow>
              </a:effectLst>
              <a:cs typeface="+mj-cs"/>
            </a:endParaRPr>
          </a:p>
          <a:p>
            <a:r>
              <a:rPr lang="th-TH" sz="3500" b="1" dirty="0" smtClean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มี</a:t>
            </a:r>
            <a:r>
              <a:rPr lang="th-TH" sz="3500" b="1" dirty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หน้าที่หลักในการฝึกอบรมทรัพยากรบุคคลในงานพัฒนาชุมชนให้มีประสิทธิภาพ </a:t>
            </a:r>
            <a:r>
              <a:rPr lang="th-TH" sz="3500" b="1" dirty="0" smtClean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และ</a:t>
            </a:r>
            <a:r>
              <a:rPr lang="th-TH" sz="3500" b="1" dirty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ได้</a:t>
            </a:r>
            <a:r>
              <a:rPr lang="th-TH" sz="3500" b="1" dirty="0" smtClean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มาตรฐาน</a:t>
            </a:r>
          </a:p>
          <a:p>
            <a:r>
              <a:rPr lang="th-TH" sz="3500" b="1" dirty="0" smtClean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 </a:t>
            </a:r>
            <a:r>
              <a:rPr lang="th-TH" sz="3500" b="1" dirty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มีการศึกษาวิจัยรูปแบบงานพัฒนาชุมชน </a:t>
            </a:r>
            <a:endParaRPr lang="th-TH" sz="3500" b="1" dirty="0" smtClean="0">
              <a:solidFill>
                <a:srgbClr val="002060"/>
              </a:solidFill>
              <a:effectLst>
                <a:glow rad="228600">
                  <a:schemeClr val="bg1"/>
                </a:glow>
              </a:effectLst>
              <a:cs typeface="+mj-cs"/>
            </a:endParaRPr>
          </a:p>
          <a:p>
            <a:r>
              <a:rPr lang="th-TH" sz="3500" b="1" dirty="0" err="1" smtClean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การ</a:t>
            </a:r>
            <a:r>
              <a:rPr lang="th-TH" sz="3500" b="1" dirty="0" err="1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จัด</a:t>
            </a:r>
            <a:r>
              <a:rPr lang="th-TH" sz="3500" b="1" dirty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การฝึกอบรมโครงการ</a:t>
            </a:r>
            <a:r>
              <a:rPr lang="th-TH" sz="3500" b="1" dirty="0" err="1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ต่างๆ</a:t>
            </a:r>
            <a:r>
              <a:rPr lang="th-TH" sz="3500" b="1" dirty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 </a:t>
            </a:r>
            <a:endParaRPr lang="th-TH" sz="3500" b="1" dirty="0" smtClean="0">
              <a:solidFill>
                <a:srgbClr val="002060"/>
              </a:solidFill>
              <a:effectLst>
                <a:glow rad="228600">
                  <a:schemeClr val="bg1"/>
                </a:glow>
              </a:effectLst>
              <a:cs typeface="+mj-cs"/>
            </a:endParaRPr>
          </a:p>
          <a:p>
            <a:r>
              <a:rPr lang="th-TH" sz="3500" b="1" dirty="0" smtClean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การ</a:t>
            </a:r>
            <a:r>
              <a:rPr lang="th-TH" sz="3500" b="1" dirty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ให้บริการการฝึกอบรมแก่กลุ่มองค์กร เครือข่าย และเจ้าหน้าที่ทั้งภาครัฐและภาคเอกชน         </a:t>
            </a:r>
            <a:endParaRPr lang="th-TH" sz="3500" b="1" dirty="0" smtClean="0">
              <a:solidFill>
                <a:srgbClr val="002060"/>
              </a:solidFill>
              <a:effectLst>
                <a:glow rad="228600">
                  <a:schemeClr val="bg1"/>
                </a:glow>
              </a:effectLst>
              <a:cs typeface="+mj-cs"/>
            </a:endParaRPr>
          </a:p>
          <a:p>
            <a:r>
              <a:rPr lang="th-TH" sz="3500" b="1" dirty="0" smtClean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 </a:t>
            </a:r>
            <a:r>
              <a:rPr lang="th-TH" sz="3500" b="1" dirty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การสนับสนุน</a:t>
            </a:r>
            <a:r>
              <a:rPr lang="th-TH" sz="3500" b="1" dirty="0" err="1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การจัด</a:t>
            </a:r>
            <a:r>
              <a:rPr lang="th-TH" sz="3500" b="1" dirty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การความรู้ </a:t>
            </a:r>
            <a:endParaRPr lang="th-TH" sz="3500" b="1" dirty="0" smtClean="0">
              <a:solidFill>
                <a:srgbClr val="002060"/>
              </a:solidFill>
              <a:effectLst>
                <a:glow rad="228600">
                  <a:schemeClr val="bg1"/>
                </a:glow>
              </a:effectLst>
              <a:cs typeface="+mj-cs"/>
            </a:endParaRPr>
          </a:p>
          <a:p>
            <a:r>
              <a:rPr lang="th-TH" sz="3500" b="1" dirty="0" smtClean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การ</a:t>
            </a:r>
            <a:r>
              <a:rPr lang="th-TH" sz="3500" b="1" dirty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พัฒนาความเป็นเลิศทางวิชาการเฉพาะทาง </a:t>
            </a:r>
            <a:endParaRPr lang="th-TH" sz="3500" b="1" dirty="0" smtClean="0">
              <a:solidFill>
                <a:srgbClr val="002060"/>
              </a:solidFill>
              <a:effectLst>
                <a:glow rad="228600">
                  <a:schemeClr val="bg1"/>
                </a:glow>
              </a:effectLst>
              <a:cs typeface="+mj-cs"/>
            </a:endParaRPr>
          </a:p>
          <a:p>
            <a:r>
              <a:rPr lang="th-TH" sz="3500" b="1" dirty="0" smtClean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การ</a:t>
            </a:r>
            <a:r>
              <a:rPr lang="th-TH" sz="3500" b="1" dirty="0">
                <a:solidFill>
                  <a:srgbClr val="002060"/>
                </a:solidFill>
                <a:effectLst>
                  <a:glow rad="228600">
                    <a:schemeClr val="bg1"/>
                  </a:glow>
                </a:effectLst>
                <a:cs typeface="+mj-cs"/>
              </a:rPr>
              <a:t>ให้บริการทางวิชาการ </a:t>
            </a:r>
            <a:endParaRPr lang="en-US" sz="3500" b="1" dirty="0">
              <a:solidFill>
                <a:srgbClr val="002060"/>
              </a:solidFill>
              <a:effectLst>
                <a:glow rad="228600">
                  <a:schemeClr val="bg1"/>
                </a:glow>
              </a:effectLst>
              <a:cs typeface="+mj-cs"/>
            </a:endParaRPr>
          </a:p>
          <a:p>
            <a:endParaRPr lang="th-TH" sz="35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42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85308" y="767722"/>
            <a:ext cx="1085446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4.เมื่อ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ต้องการเพิ่มเขตข้อมูลไปยัง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PivotTable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ให้เลือกกล่องกาเครื่องหมายชื่อเขตข้อมูลในบานหน้าต่าง เขตข้อมูล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Pivot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table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02832" y="1851096"/>
            <a:ext cx="1093694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5.เมื่อ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ต้องการย้ายเขตข้อมูลจากพื้นที่หนึ่งไปยังอีกที่หนึ่ง ให้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ลากเขต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ข้อมูลไปยังพื้นที่เป้าหมาย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Picture 1"/>
          <p:cNvPicPr/>
          <p:nvPr/>
        </p:nvPicPr>
        <p:blipFill rotWithShape="1">
          <a:blip r:embed="rId2"/>
          <a:srcRect l="66302" t="25047" b="8310"/>
          <a:stretch/>
        </p:blipFill>
        <p:spPr bwMode="auto">
          <a:xfrm>
            <a:off x="4674813" y="2802293"/>
            <a:ext cx="2752725" cy="3060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42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200667" y="428925"/>
            <a:ext cx="182293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เส้นทางสัมมาชีพ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65553" y="1016778"/>
            <a:ext cx="201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ea typeface="Calibri" panose="020F0502020204030204" pitchFamily="34" charset="0"/>
                <a:cs typeface="Angsana New" panose="02020603050405020304" pitchFamily="18" charset="-34"/>
              </a:rPr>
              <a:t>วิธีการ/ขั้นตอน</a:t>
            </a:r>
            <a:r>
              <a:rPr lang="th-TH" b="1" dirty="0" smtClean="0">
                <a:ea typeface="Calibri" panose="020F0502020204030204" pitchFamily="34" charset="0"/>
                <a:cs typeface="Angsana New" panose="02020603050405020304" pitchFamily="18" charset="-34"/>
              </a:rPr>
              <a:t>การ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66625" y="1539998"/>
            <a:ext cx="6096000" cy="15788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- ประชุมชี้แจงสร้างความเข้าใจแก่ประชาชน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- ลงมือปฏิบัติอาชีพที่ถนัด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- สังเกตและประเมินผล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66625" y="3118892"/>
            <a:ext cx="929102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เทคนิคและแนวทางในการทำงาน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  	    1. สร้างความคุ้นเคยระหว่างผู้เข้าร่วมกิจกรรมเพื่อให้เกิดความเป็นกันเองและการเปิดใจที่จะทำงานร่วมกัน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 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    2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. กระตุ้นความคิดให้เกิดความอยากจะลงมือทำ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  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     3.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หาตลาดแรกเริ่ม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66625" y="5537465"/>
            <a:ext cx="9635266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ข้อพึง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ระวัง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dirty="0">
                <a:ea typeface="Calibri" panose="020F0502020204030204" pitchFamily="34" charset="0"/>
                <a:cs typeface="Angsana New" panose="02020603050405020304" pitchFamily="18" charset="-34"/>
              </a:rPr>
              <a:t>                ต้องเอาคนที่สมัครใจที่จะเข้าร่วมกิจกรรมนี้ด้วยตนเองการดำเนินงานถึงจะต่อเนื่อง</a:t>
            </a:r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8895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08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940498" y="467220"/>
            <a:ext cx="2440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u="sng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OTOP </a:t>
            </a:r>
            <a:r>
              <a:rPr lang="th-TH" b="1" u="sng" dirty="0" smtClean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สไตล์ </a:t>
            </a:r>
            <a:r>
              <a:rPr lang="en-US" b="1" u="sng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D-HOPE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19504" y="1114995"/>
            <a:ext cx="2481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gsana New" panose="02020603050405020304" pitchFamily="18" charset="-34"/>
                <a:ea typeface="Batang"/>
              </a:rPr>
              <a:t>D-HOPE </a:t>
            </a:r>
            <a:r>
              <a:rPr lang="th-TH" dirty="0">
                <a:latin typeface="Angsana New" panose="02020603050405020304" pitchFamily="18" charset="-34"/>
                <a:ea typeface="Batang"/>
              </a:rPr>
              <a:t>มี</a:t>
            </a:r>
            <a:r>
              <a:rPr lang="th-TH" dirty="0" smtClean="0">
                <a:latin typeface="Angsana New" panose="02020603050405020304" pitchFamily="18" charset="-34"/>
                <a:ea typeface="Batang"/>
              </a:rPr>
              <a:t>ขั้นตอนดังนี้ 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9698" y="1638215"/>
            <a:ext cx="112955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	1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. 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พิจารณา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รายชื่อแชมป์ที่มีศักยภาพ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	2. 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ออกแบบ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โปรแกรมที่ผู้เข้ารับบริการสามารถลงมือทำได้และการทดสอบโปรแกรมที่ได้ออกแบบมา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	3. 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จัดทำ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แบบ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แค</a:t>
            </a:r>
            <a:r>
              <a:rPr lang="th-TH" dirty="0" err="1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๊ค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ตา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ล็อค เพื่อเผยแพร่ประชาสัมพันธ์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	4. 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จัด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นิทรรศการ 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จัด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กิจกรรม ให้ผู้รับบริการได้ลงมือทำด้วยตนเอง (</a:t>
            </a:r>
            <a:r>
              <a:rPr lang="en-US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Hands-on Program</a:t>
            </a:r>
            <a:r>
              <a:rPr lang="th-TH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)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	5. 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ติดตาม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และประเมินผลแบบมีส่วนร่วม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	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44706" y="4151362"/>
            <a:ext cx="101444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เทคนิค</a:t>
            </a:r>
            <a:r>
              <a:rPr lang="th-TH" b="1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และแนวทางในการทำงาน</a:t>
            </a:r>
            <a:endParaRPr lang="en-US" b="1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 smtClean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มีวิธีการที่แตกต่าง</a:t>
            </a:r>
            <a:r>
              <a:rPr lang="th-TH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จากการดำเนินงาน </a:t>
            </a:r>
            <a:r>
              <a:rPr lang="en-US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OTOP </a:t>
            </a:r>
            <a:r>
              <a:rPr lang="th-TH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ซึ่งแต่เดิมเป็นการพัฒนาที่ผลิตภัณฑ์ให้มีรูปแบบที่สวยงาม ทันสมัยยกระดับให้เป็นไปตามมาตรฐานสากล ซึ่งวิธีการของ </a:t>
            </a:r>
            <a:r>
              <a:rPr lang="en-US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D-HOPE </a:t>
            </a:r>
            <a:r>
              <a:rPr lang="th-TH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เน้นกระบวนการส่งเสริมการมีส่วนร่วมของชุมชน การเรียนรู้วิธีคิด วิธีวางแผน โดยใช้กิจกรรมให้ผู้รับบริการได้ลงมือปฏิบัติด้วยตนเองในระยะเวลาที่</a:t>
            </a:r>
            <a:r>
              <a:rPr lang="th-TH" dirty="0" smtClean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สั้นๆ </a:t>
            </a:r>
            <a:r>
              <a:rPr lang="th-TH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และประทับใจในคุณค่าของผลิตภัณฑ์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295900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1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05609" y="582067"/>
            <a:ext cx="114353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	ข้อ</a:t>
            </a:r>
            <a:r>
              <a:rPr lang="th-TH" b="1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พึงระวัง</a:t>
            </a:r>
            <a:endParaRPr lang="en-US" b="1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		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การดำเนินงานตามรูปแบบ </a:t>
            </a:r>
            <a:r>
              <a:rPr lang="en-US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D-HOPE </a:t>
            </a:r>
            <a:r>
              <a:rPr lang="th-TH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เป็นกระบวนการ มี 5 กระบวนการ ซึ่งในแต่ละกระบวนการ ต้องให้ทุกคนเข้ามามีส่วนร่วมในทุกขั้นตอน 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		2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. </a:t>
            </a:r>
            <a:r>
              <a:rPr lang="th-TH" dirty="0" err="1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การทำ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แค</a:t>
            </a:r>
            <a:r>
              <a:rPr lang="th-TH" dirty="0" err="1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๊ต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ตาล็อค เป็นการเผยแพร่ประชาสัมพันธ์ ต้องมีรายละเอียดที่ชัดเจน ที่สามารถอธิบาย สร้างความเข้าใจ และสามารถดึงดูดความสนใจได้ในรูปแบบภาพถ่าย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		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3. </a:t>
            </a:r>
            <a:r>
              <a:rPr lang="th-TH" dirty="0" err="1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การทำ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กิจกรรมลงมือทำด้วยตนเอง (</a:t>
            </a:r>
            <a:r>
              <a:rPr lang="en-US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Hands-on Program</a:t>
            </a:r>
            <a:r>
              <a:rPr lang="th-TH" dirty="0">
                <a:latin typeface="Angsana New" panose="02020603050405020304" pitchFamily="18" charset="-34"/>
                <a:ea typeface="Batang"/>
                <a:cs typeface="TH SarabunPSK" panose="020B0500040200020003" pitchFamily="34" charset="-34"/>
              </a:rPr>
              <a:t>) ต้องเป็นกิจกรรมที่มีระยะสั้น แต่สามารถเกิดความประทับในให้กับผู้รับบริการ ฉะนั้นผู้ที่ทำหน้าที่แชมป์เปี้ยน จึงต้องกำหนดกิจกรรมให้มีความเหมาะสมกับห้วงระยะเวลาของความสนใจ หากมากไปก็จะเกิดความเบื่อ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3185" y="4371374"/>
            <a:ext cx="110265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          ปัจจัย</a:t>
            </a:r>
            <a:r>
              <a:rPr lang="th-TH" b="1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แห่งความสำเร็จ</a:t>
            </a:r>
            <a:endParaRPr lang="en-US" b="1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ปัจจัย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ด้านการสื่อสาร เผยแพร่ประชาสัมพันธ์ ให้ผู้รับบริการได้รับรู้ข้อมูลข่าวสารอย่าง</a:t>
            </a: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รวดเร็ว</a:t>
            </a:r>
          </a:p>
          <a:p>
            <a:pPr>
              <a:spcAft>
                <a:spcPts val="0"/>
              </a:spcAft>
            </a:pPr>
            <a:r>
              <a:rPr lang="th-TH" dirty="0" smtClean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ea typeface="Batang"/>
                <a:cs typeface="Angsana New" panose="02020603050405020304" pitchFamily="18" charset="-34"/>
              </a:rPr>
              <a:t>และถูกต้อง สร้างจุดสนใจและประทับใจ</a:t>
            </a:r>
            <a:endParaRPr lang="en-US" dirty="0">
              <a:latin typeface="TH SarabunPSK" panose="020B0500040200020003" pitchFamily="34" charset="-34"/>
              <a:ea typeface="Batang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65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47815" y="542524"/>
            <a:ext cx="3530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</a:rPr>
              <a:t>การบริหารคนให้มีประสิทธิภาพ</a:t>
            </a:r>
            <a:endParaRPr lang="th-TH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35561" y="1360106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1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. การสื่อสารให้มีความชัดเจน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14974" y="1883326"/>
            <a:ext cx="9387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ea typeface="Times New Roman" panose="02020603050405020304" pitchFamily="18" charset="0"/>
                <a:cs typeface="Angsana New" panose="02020603050405020304" pitchFamily="18" charset="-34"/>
              </a:rPr>
              <a:t>หากหัวหน้างานและ</a:t>
            </a:r>
            <a:r>
              <a:rPr lang="th-TH" dirty="0">
                <a:ea typeface="Times New Roman" panose="02020603050405020304" pitchFamily="18" charset="0"/>
                <a:cs typeface="Angsana New" panose="02020603050405020304" pitchFamily="18" charset="-34"/>
              </a:rPr>
              <a:t>ลูกน้องสื่อสารกันไม่เข้าใจ </a:t>
            </a:r>
            <a:r>
              <a:rPr lang="th-TH" dirty="0" smtClean="0">
                <a:ea typeface="Times New Roman" panose="02020603050405020304" pitchFamily="18" charset="0"/>
                <a:cs typeface="Angsana New" panose="02020603050405020304" pitchFamily="18" charset="-34"/>
              </a:rPr>
              <a:t>จะส่งผลให้การทำงาน</a:t>
            </a:r>
            <a:r>
              <a:rPr lang="th-TH" dirty="0">
                <a:ea typeface="Times New Roman" panose="02020603050405020304" pitchFamily="18" charset="0"/>
                <a:cs typeface="Angsana New" panose="02020603050405020304" pitchFamily="18" charset="-34"/>
              </a:rPr>
              <a:t>ผิดพลาด หรือทำงานซ้ำซ้อนโดยไม่จำเป็น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35561" y="2837433"/>
            <a:ext cx="304282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2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. อย่าเจ้ากี้เจ้าการมากนัก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14974" y="3397280"/>
            <a:ext cx="107292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Times New Roman" panose="02020603050405020304" pitchFamily="18" charset="0"/>
                <a:cs typeface="Angsana New" panose="02020603050405020304" pitchFamily="18" charset="-34"/>
              </a:rPr>
              <a:t>หัวหน้า</a:t>
            </a:r>
            <a:r>
              <a:rPr lang="th-TH" dirty="0" smtClean="0">
                <a:ea typeface="Times New Roman" panose="02020603050405020304" pitchFamily="18" charset="0"/>
                <a:cs typeface="Angsana New" panose="02020603050405020304" pitchFamily="18" charset="-34"/>
              </a:rPr>
              <a:t>งานจะต้องมอบหมายงานให้ลูกน้องปฏิบัติ </a:t>
            </a:r>
            <a:r>
              <a:rPr lang="th-TH" dirty="0">
                <a:ea typeface="Times New Roman" panose="02020603050405020304" pitchFamily="18" charset="0"/>
                <a:cs typeface="Angsana New" panose="02020603050405020304" pitchFamily="18" charset="-34"/>
              </a:rPr>
              <a:t>และคอยดูแลอยู่ห่าง ๆ </a:t>
            </a:r>
            <a:r>
              <a:rPr lang="th-TH" dirty="0"/>
              <a:t>เพราะการ</a:t>
            </a:r>
            <a:r>
              <a:rPr lang="th-TH" dirty="0" smtClean="0"/>
              <a:t>ไป</a:t>
            </a:r>
            <a:r>
              <a:rPr lang="th-TH" dirty="0">
                <a:latin typeface="Angsana New" panose="02020603050405020304" pitchFamily="18" charset="-34"/>
                <a:ea typeface="Times New Roman" panose="02020603050405020304" pitchFamily="18" charset="0"/>
              </a:rPr>
              <a:t>เจ้ากี้เจ้าการ</a:t>
            </a:r>
            <a:r>
              <a:rPr lang="th-TH" dirty="0" smtClean="0"/>
              <a:t>มากเกินไป</a:t>
            </a:r>
          </a:p>
          <a:p>
            <a:r>
              <a:rPr lang="th-TH" dirty="0" smtClean="0"/>
              <a:t>อาจ</a:t>
            </a:r>
            <a:r>
              <a:rPr lang="th-TH" dirty="0"/>
              <a:t>ทำให้พนักงานเกิดความตึงเครียด กดดัน และรู้สึกอึดอัดเมื่อต้องมาทำงาน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35723" y="4423307"/>
            <a:ext cx="511870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. รับฟังความเห็นของคนในองค์กรหรือลูกน้อง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47077" y="5083080"/>
            <a:ext cx="10603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ea typeface="Times New Roman" panose="02020603050405020304" pitchFamily="18" charset="0"/>
                <a:cs typeface="Angsana New" panose="02020603050405020304" pitchFamily="18" charset="-34"/>
              </a:rPr>
              <a:t>เมื่อไหร่ก็ตามที่คนในองค์กรหรือลูกน้องของคุณอยากจะแสดงความคิดเห็น หรือเข้ามาขอคำปรึกษา จงเปิดใจรับฟัง รวมทั้งเปิดโอกาสให้เขาพูดอย่างเต็มที่</a:t>
            </a:r>
            <a:endParaRPr lang="th-T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44" y="5233744"/>
            <a:ext cx="1789356" cy="17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29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32917" y="402631"/>
            <a:ext cx="168187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. กล่าวชื่นชม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85713" y="1141873"/>
            <a:ext cx="1011936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ทุก ๆ ครั้งที่คนในองค์กรหรือลูกน้องของคุณทำผลงานออกมาได้ดี ให้กล่าวชื่นชมยินดี เพื่อสร้างกำลังใจในการทำงานให้กับเขาบ้าง และที่สำคัญยังทำให้ลูกน้องรู้สึกว่า ที่ทุ่มเทแรงกายแรงใจไปกับงานนั้นไม่เสียเปล่า เพราะอย่างน้อยคุณก็มองเห็นความสำคัญในตัวเขาอยู่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32917" y="2872156"/>
            <a:ext cx="208582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. อย่าด่วนตัดสิน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85713" y="3546716"/>
            <a:ext cx="102914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ea typeface="Times New Roman" panose="02020603050405020304" pitchFamily="18" charset="0"/>
                <a:cs typeface="Angsana New" panose="02020603050405020304" pitchFamily="18" charset="-34"/>
              </a:rPr>
              <a:t>ในบางครั้งที่คนในองค์กรหรือลูกน้องของคุณ เกิด</a:t>
            </a:r>
            <a:r>
              <a:rPr lang="th-TH" dirty="0" err="1">
                <a:ea typeface="Times New Roman" panose="02020603050405020304" pitchFamily="18" charset="0"/>
                <a:cs typeface="Angsana New" panose="02020603050405020304" pitchFamily="18" charset="-34"/>
              </a:rPr>
              <a:t>ทำใน</a:t>
            </a:r>
            <a:r>
              <a:rPr lang="th-TH" dirty="0">
                <a:ea typeface="Times New Roman" panose="02020603050405020304" pitchFamily="18" charset="0"/>
                <a:cs typeface="Angsana New" panose="02020603050405020304" pitchFamily="18" charset="-34"/>
              </a:rPr>
              <a:t>สิ่งที่นอกเหนือ หรือแตกต่าง</a:t>
            </a:r>
            <a:r>
              <a:rPr lang="th-TH" dirty="0" err="1">
                <a:ea typeface="Times New Roman" panose="02020603050405020304" pitchFamily="18" charset="0"/>
                <a:cs typeface="Angsana New" panose="02020603050405020304" pitchFamily="18" charset="-34"/>
              </a:rPr>
              <a:t>จากที่</a:t>
            </a:r>
            <a:r>
              <a:rPr lang="th-TH" dirty="0">
                <a:ea typeface="Times New Roman" panose="02020603050405020304" pitchFamily="18" charset="0"/>
                <a:cs typeface="Angsana New" panose="02020603050405020304" pitchFamily="18" charset="-34"/>
              </a:rPr>
              <a:t>คุณมอบหมาย</a:t>
            </a:r>
            <a:r>
              <a:rPr lang="th-TH" dirty="0" smtClean="0">
                <a:ea typeface="Times New Roman" panose="02020603050405020304" pitchFamily="18" charset="0"/>
                <a:cs typeface="Angsana New" panose="02020603050405020304" pitchFamily="18" charset="-34"/>
              </a:rPr>
              <a:t>ไป</a:t>
            </a:r>
          </a:p>
          <a:p>
            <a:r>
              <a:rPr lang="th-TH" dirty="0" smtClean="0">
                <a:ea typeface="Times New Roman" panose="02020603050405020304" pitchFamily="18" charset="0"/>
                <a:cs typeface="Angsana New" panose="02020603050405020304" pitchFamily="18" charset="-34"/>
              </a:rPr>
              <a:t>จะต้อง</a:t>
            </a:r>
            <a:r>
              <a:rPr lang="th-TH" dirty="0"/>
              <a:t>ลองถามเหตุผล</a:t>
            </a:r>
            <a:r>
              <a:rPr lang="th-TH" dirty="0" smtClean="0"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dirty="0"/>
              <a:t>ว่าทำไมถึงตัดสินใจทำแบบนั้น แล้วลองพิจารณาในมุมกลับกัน ถ้าตัวคุณต้องตกอยู่ในสถานการณ์เดียวกับเขา คุณจะทำยังไง หากว่าผลการกระทำของลูกน้องคุณ มันไม่ได้ก่อให้เกิดความเสียหายอะไรมาก ก็อย่าถือเป็นเรื่องใหญ่ และแสดงความเห็นอกเห็นใจ เพื่อให้เขามีกำลังใจที่จะทำงานชิ้นต่อไปให้ดีขึ้น</a:t>
            </a:r>
            <a:endParaRPr lang="en-US" dirty="0"/>
          </a:p>
          <a:p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232400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09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92535" y="434570"/>
            <a:ext cx="857025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การวางแผนการทำงานและ</a:t>
            </a:r>
            <a:r>
              <a:rPr lang="th-TH" b="1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การจัด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ลำดับความสำคัญของงานธุรการ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96064" y="1197150"/>
            <a:ext cx="10994315" cy="46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</a:t>
            </a:r>
            <a:r>
              <a:rPr lang="th-TH" b="1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จัด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ลำดับความสำคัญของงานธุรการ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งานธุรการแบ่ง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ออกได้เป็น </a:t>
            </a:r>
            <a:r>
              <a:rPr lang="en-US" b="1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4</a:t>
            </a:r>
            <a:r>
              <a:rPr lang="th-TH" b="1" dirty="0">
                <a:latin typeface="Angsana New" panose="02020603050405020304" pitchFamily="18" charset="-34"/>
                <a:ea typeface="Calibri" panose="020F0502020204030204" pitchFamily="34" charset="0"/>
              </a:rPr>
              <a:t> ประเภท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1. งานสำคัญและด่วน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เป็นงานที่ต้องทำทันที ต้องรีบเคลียร์ให้เสร็จไม่อย่างนั้นอาจเกิดปัญหาใหญ่ งานช่องนี้เราต้องให้ความสำคัญลำดับแรก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2. งานสำคัญแต่ไม่ด่วน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เป็นงานที่สำคัญก็จริง แต่เก็บไว้ทำทีหลังได้เพราะไม่ได้ด่วนอะไร แต่อย่าเผลอทิ้งไว้จนลืมทำนะ ไม่อย่างนั้นจะกลายเป็นงานสำคัญและด่วนแทน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3. งานไม่สำคัญแต่ด่วน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เป็นงานที่ให้คนอื่นทำแทนก็ได้ แต่ถ้าฝากให้ทำไม่ได้ก็ต้องรีบเคลียร์ให้เสร็จ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4. งานไม่สำคัญและไม่ด่วน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เป็นงานที่ควร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ทำใน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เวลาว่างจากทุกอย่างแล้ว ซึ่งจะไม่ส่งผลเสียกับงานอื่น 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794" y="5093894"/>
            <a:ext cx="1929206" cy="19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78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31038" y="779149"/>
            <a:ext cx="427232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งานที่ทั้งสำคัญและด่วน: งานที่ต้องทำทันที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27125" y="1367002"/>
            <a:ext cx="1102658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ถ้างานกลุ่มนี้ไม่เสร็จชีวิตการทำงานของเราอาจมีปัญหา เรียกว่าเป็นงานกลุ่มที่ต้องให้ความสำคัญมากที่สุด เช่น งานที่จะถึงกำหนดส่ง และงานที่ต้องแก้ไขปัญหาเฉพาะหน้า เป็นต้น งานช่องนี้จะกินพลังงานเยอะมาก ๆ ฉะนั้นต้องพยายามอย่าให้มีงานประเภทนี้มากเกินไป เพราะแสดงว่าเรากำลังทำงานเชิงรับมากกว่าเชิงรุก จัดลำดับความสำคัญประเภทนี้ได้ด้วยการดูว่า ใกล้ถึงกำหนดส่งเมื่อไหร่ และความเสียหายมีมากแค่ไหนถ้างานนี้ไม่เสร็จ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31038" y="3619169"/>
            <a:ext cx="504176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งานสำคัญแต่ยังไม่ด่วน: งานที่ต้องให้เวลาใน</a:t>
            </a:r>
            <a:r>
              <a:rPr lang="th-TH" b="1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การทำ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27125" y="4207022"/>
            <a:ext cx="1117719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งานกลุ่มนี้ต้องใช้เวลาใน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การทำ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ค่อนข้างเยอะ ทั้งการวางแผนงาน งานสร้างสรรค์ที่ต้องใช้ความคิด และกิจกรรมสัมพันธ์ในที่ทำงาน งานประเภทนี้ถึงไม่ด่วน แต่ถ้าทำสำเร็จมันจะช่วยให้เราประสบความสำเร็จได้ทั้งระยะสั้นและระยะยาว อย่าลืมว่า ถึงงานพวกนี้จะไม่ด่วนแต่ก็ยังสำคัญอยู่ดี ถ้าเราปล่อยไว้โดยไม่ทำอะไรมันจะค่อย ๆ กลายมาเป็นงานที่สำคัญและด่วนแทน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0285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79705" y="660815"/>
            <a:ext cx="479650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งานไม่สำคัญแต่ด่วน: งานที่ให้คนอื่นทำแทนก็ได้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18794" y="1248668"/>
            <a:ext cx="103381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งานพวกนี้ไม่ค่อยช่วยให้เราเข้าใกล้เป้าหมาย เพราะมันชอบแทรกเข้ามาอยู่เรื่อย ๆ ไม่ว่าจะเป็น การประชุมย่อยระหว่างวัน   หรืออีเมลที่ต้องตอบรายละเอียดจุกจิก งานประเภทนี้ถ้าฝากให้คนอื่นทำแทนได้ก็เป็นเรื่องดี แต่ถ้าฝากไม่ได้เราต้องรีบเคลียร์ให้เร็วที่สุด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79705" y="3121488"/>
            <a:ext cx="742994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งานไม่สำคัญและไม่ด่วน: งานที่ไม่ต้องทำหรอก หรือถ้าทำก็ใช้เวลาว่าง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74376" y="3709341"/>
            <a:ext cx="1022693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งานกลุ่มนี้จริง ๆ แล้วไม่ต้องทำก็ได้เพราะนอกจากไม่มีผลอะไรกับเป้าหมายแล้ว ยังทำให้เสียเวลาไปเปล่า ๆ อีก ถ้าจะทำก็เลือกใช้เวลาที่เหลือจากการทำงานอื่น หรือในวันที่ว่าง ๆ จะดีกว่า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98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65235" y="742609"/>
            <a:ext cx="447911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th-TH" u="dotted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การจ่ายเงินผ่านระบบ </a:t>
            </a:r>
            <a:r>
              <a:rPr lang="en-US" u="dotted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KTB Corporate Online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92884" y="1295966"/>
            <a:ext cx="10370371" cy="255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กระบวนการ/วิธีการ**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th-TH" b="1" u="sng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เกี่ยวกับโปรแกรมและอุปกรณ์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49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เครื่องคอมพิวเตอร์ที่ใช้ในการปฏิบัติงานจะต้องเชื่อมต่อ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Internet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49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ระบบปฏิบัติการขั้นต่ำ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Windows XP SP3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OS X10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9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เบ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ราว์</a:t>
            </a:r>
            <a:r>
              <a:rPr lang="th-TH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เซอร์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ที่ใช้จะต้องมีเวอร์ชั่น ดังนี้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350" y="2073816"/>
            <a:ext cx="3493770" cy="14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892884" y="39313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ดาวน์โหลดและติดตั้ง โปรแกรม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Universal Data Entry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เพื่อใช้ในการเตรียมไฟล์ข้อมูลก่อน การ</a:t>
            </a:r>
            <a:r>
              <a:rPr lang="th-TH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อัพ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โหลดในเว็บไซต์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2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3504" y="2563042"/>
            <a:ext cx="10515600" cy="1901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endParaRPr lang="th-TH" sz="4000" dirty="0"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154" y="2563042"/>
            <a:ext cx="117983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cs typeface="+mj-cs"/>
              </a:rPr>
              <a:t>	</a:t>
            </a:r>
            <a:r>
              <a:rPr lang="th-TH" sz="4000" b="1" dirty="0" smtClean="0">
                <a:solidFill>
                  <a:srgbClr val="ED17A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ศูนย์</a:t>
            </a:r>
            <a:r>
              <a:rPr lang="th-TH" sz="4000" b="1" dirty="0">
                <a:solidFill>
                  <a:srgbClr val="ED17A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ศึกษาและพัฒนาชุมชนอุดรธานีได้ดำเนินการจัดการความรู้เรื่อง เรื่อง</a:t>
            </a:r>
            <a:r>
              <a:rPr lang="th-TH" sz="4000" b="1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เทคนิคการพัฒนาบุคลากรในงานพัฒนาชุมชน </a:t>
            </a:r>
            <a:r>
              <a:rPr lang="th-TH" sz="4000" b="1" dirty="0">
                <a:solidFill>
                  <a:srgbClr val="ED17A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เพื่อ เป็นการพัฒนาความรู้ให้กับบุคลากรในองค์กร ได้มีการแลกเปลี่ยนเรียนรู้ซึ่งกันและกัน และเป็นการเผยแพร่เทคนิควิธีการในการทำงานของบุคลากร เพื่อให้การดำเนินงานประสบผลสำเร็จอย่างมีประสิทธิภาพ </a:t>
            </a:r>
          </a:p>
        </p:txBody>
      </p:sp>
    </p:spTree>
    <p:extLst>
      <p:ext uri="{BB962C8B-B14F-4D97-AF65-F5344CB8AC3E}">
        <p14:creationId xmlns:p14="http://schemas.microsoft.com/office/powerpoint/2010/main" val="3718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22380" y="492132"/>
            <a:ext cx="1033451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h-TH" b="1" u="sng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ผู้ใช้งานระบบ</a:t>
            </a:r>
            <a:r>
              <a:rPr lang="en-US" b="1" u="sng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Corporate online </a:t>
            </a:r>
            <a:r>
              <a:rPr lang="th-TH" b="1" u="sng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ประกอบด้วย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b="1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ผู้ดูแลระบบ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เรียกว่า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Company Admin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จะปฏิบัติหน้าที่อยู่ที่ส่วนราชการต้นสังกัด ประกอบด้วย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Company Administrator Maker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ADMIN1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) และ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Company Administrator Authorizer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ADMIN2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22379" y="2069529"/>
            <a:ext cx="10334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b="1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ผู้ใช้งานในระบบ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เรียกว่า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Company User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ผู้ปฏิบัติงาน คือ หน่วยเบิกจ่ายทั้งในส่วนกลางและ ส่วนภูมิภาค ประกอบด้วย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Maker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(ผู้บันทึกรายการ) และ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Authorizer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(ผู้อนุมัติรายการ)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22379" y="3124936"/>
            <a:ext cx="5562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การปฏิบัติงานด้านการเบิกจ่ายเงิน (สาหรับผู้ปฏิบัติงาน)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22379" y="3749457"/>
            <a:ext cx="105711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ลงโปรแกรม</a:t>
            </a:r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Universal Data Entry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ติดตั้งไว้ในเครื่องที่ใช้ปฏิบัติงานด้านการ</a:t>
            </a:r>
            <a:r>
              <a:rPr lang="th-TH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จ่ายเงิน หลังจาก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ที่เจ้าหน้าที่การเงินได้ตรวจสอบเอกสารขอเบิกเงินกับรายการขอเบิกเงินและวางเบิก</a:t>
            </a:r>
            <a:r>
              <a:rPr lang="th-TH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เงิน ใน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ระบบ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GFMIS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เรียบร้อยแล้ว จากนั้นกรมบัญชีกลางได้โอนเงินเข้าบัญชีเงินในงบประมาณของส่วนราชการ เจ้าหน้าที่การเงินจะต้องทาการตรวจสอบรายการขอเบิกกับเงินที่กรมบัญชีกลางโอนเข้ามาในบัญชี</a:t>
            </a:r>
            <a:r>
              <a:rPr lang="th-TH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เงิน </a:t>
            </a:r>
            <a:r>
              <a:rPr lang="th-TH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ใน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งบประมาณ เมื่อถูกต้องตรงกันแล้วจึงขออนุมัติจากหัวหน้าส่วนราชการเพื่อทำการจ่ายเงินแก่ผู้มีสิทธิรับเงิน และเมื่อได้รับการอนุมัติจากหัวหน้าส่วนราชการแล้ว เจ้าหน้าที่การเงินต้องทาการเตรียมข้อมูลการจ่ายเงิน ของผู้มีสิทธิรับเงิน ซึ่งประกอบด้วย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4324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56216" y="276711"/>
            <a:ext cx="11252499" cy="615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	1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.ชื่อ-นามสกุล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	2.จำนวนเงิน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	3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.บัญชีธนาคาร เลขบัญชี รายการจ่ายเงินตามเอกสารขอเบิก เป็นต้น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เพื่อใช้เป็นข้อมูลใน</a:t>
            </a:r>
            <a:r>
              <a:rPr lang="th-TH" dirty="0" err="1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การจัด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ทาไฟล์ข้อมูลและ</a:t>
            </a:r>
            <a:r>
              <a:rPr lang="th-TH" dirty="0" err="1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อัพ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โหลดในเว็บไซต์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Corporate Online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ต่อไปซึ่งการเตรียมไฟล์การจ่ายเงินแบบคีย์ผ่าน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Universal Data Entry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คลิกเลือกไอคอน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Universal Data Entry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ใส่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User name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amin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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Password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9999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คลิก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OK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คลิกที่เมนู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Format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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KTB 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iPay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เลือก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iPay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Standard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Express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(กรณีโอนเงินให้กับผู้รับเงินที่ไม่ใช่ธนาคารกรุงไทย)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เลือก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iPay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Direct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(กรณีโอนเงินให้กับผู้รับเงินที่เป็นธนาคารกรุงไทย)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** ในการเตรียมไฟล์ข้อมูล**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กรณีโอนเงินให้ผู้มีสิทธิรับเงินที่มีหลายธนาคาร ให้เตรียมไฟล์ข้อมูล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2 </a:t>
            </a:r>
            <a:r>
              <a:rPr lang="th-TH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ชุค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คือ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19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ไฟล์ข้อมูลจ่ายเงินเข้าบัญชีธนาคารกรุงไทย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ไฟล์ข้อมูลจ่ายเงินเข้าบัญชีธนาคารอื่นที่ไม่ใช่กรุงไทย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6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42277" y="276855"/>
            <a:ext cx="11177195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Select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195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- เลือกบัญชีธนาคารเงินในงบประมาณ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- เลือกบริการที่ต้องการโอนเงิน คลิก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OK  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505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จะปรากฏหน้าต่างที่มีข้อมูลของบัญชีเงินในงบประมาณ (บางส่วน) แต่ทุกครั้งที่ทำรายการใหม่จะต้องระบุวันที่มีผล 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Effective Date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เลือกวันที่ที่ต้องการโอนเงินเข้าบัญชีผู้รับเงิน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505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- กรณีโอนเงินเข้าบัญชีธนาคารกรุงไทย ให้ระบุวันที่ที่ต้องการโอนเงินเป็นวันที่ปัจจุบัน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- กรณีโอนเงินเข้าบัญชีธนาคารอื่นที่ไม่ใช่ธนาคารกรุงไทย ให้ระบุวันที่ที่ต้องการโอนเงินล่วงหน้า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2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วันนับแต่วันที่เงินเข้าบัญชีเงินในงบประมาณของส่วนราชการ เช่น เงินเข้าบัญชีเงินในงบประมาณวันที่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 13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มี.ค.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2562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ให้ระบุ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Effective Date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วันที่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15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มี.ค. 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2562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42276" y="4426709"/>
            <a:ext cx="10832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หลังจากระบุข้อมูลของบัญชีที่จะจ่ายเงินออก คือ บัญชีเงินในงบประมาณ เรียบร้อยแล้ว ให้คลิก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Add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เพื่อเพิ่มข้อมูลผู้รับเงิน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556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14401" y="400059"/>
            <a:ext cx="1076840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เพิ่มข้อมูลผู้รับเงินในช่องว่างที่มี * (สีแดง)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Name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: ชื่อผู้รับเงิน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Bank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: ธนาคารของผู้รับเงิน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Account No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: เลขที่บัญชีของผู้รับเงิน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Amount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THB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) : จำนวนเงินที่ต้องการโอน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E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mail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e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mail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ของผู้รับเงินสำหรับการแจ้งเตือนเงินเข้าบัญชี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SMS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Mobile Phone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: เบอร์โทรศัพท์ผู้รับเงินสำหรับการแจ้งเตือนเงินเข้าบัญชี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เมื่อกรอกข้อมูลเรียบร้อยให้ตรวจสอบความถูกต้องก่อนกด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Save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</a:p>
          <a:p>
            <a:r>
              <a:rPr lang="en-US" sz="2000" dirty="0"/>
              <a:t>8</a:t>
            </a:r>
            <a:r>
              <a:rPr lang="th-TH" dirty="0"/>
              <a:t>. จากนั้นจะมีกล่องข้อความถามว่าต้องการเพิ่มข้อมูลอีกหรือไม่ ถ้าต้องการเพิ่มข้อมูลผู้รับเงิน รายอื่นให้ คลิก</a:t>
            </a:r>
            <a:r>
              <a:rPr lang="en-US" dirty="0"/>
              <a:t> Yes </a:t>
            </a:r>
            <a:r>
              <a:rPr lang="th-TH" dirty="0"/>
              <a:t>ถ้าไม่ต้องการให้คลิก</a:t>
            </a:r>
            <a:r>
              <a:rPr lang="en-US" dirty="0"/>
              <a:t> NO </a:t>
            </a:r>
            <a:endParaRPr lang="en-US" dirty="0" smtClean="0"/>
          </a:p>
          <a:p>
            <a:endParaRPr lang="en-US" dirty="0"/>
          </a:p>
          <a:p>
            <a:r>
              <a:rPr lang="en-US" sz="2000" dirty="0"/>
              <a:t>9</a:t>
            </a:r>
            <a:r>
              <a:rPr lang="th-TH" sz="2000" dirty="0"/>
              <a:t>.</a:t>
            </a:r>
            <a:r>
              <a:rPr lang="th-TH" dirty="0"/>
              <a:t> หลังจากเพิ่มข้อมูลผู้รับเงินแล้ว จะปรากฏข้อมูลที่ได้เพิ่มเรียบร้อยแล้วในช่องว่าง ให้ทำการตรวจสอบข้อมูลและจำนวนเงินให้</a:t>
            </a:r>
            <a:r>
              <a:rPr lang="th-TH" dirty="0" smtClean="0"/>
              <a:t>ถูกต้อง</a:t>
            </a:r>
            <a:endParaRPr lang="en-US" dirty="0"/>
          </a:p>
          <a:p>
            <a:pPr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3800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5459" y="431751"/>
            <a:ext cx="1132780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10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ตรวจสอบข้อมูลเมื่อถูกต้องแล้วให้พิมพ์หน้ารายงานการทำรายการโดยเลือก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Report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iPay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Report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เพื่อเรียกรายการแสดงข้อมูลผู้รับเงินก่อนแปลงข้อมูลเป็น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Text file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11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พิมพ์รายงานกดเครื่องพิมพ์ และตรวจสอบความถูกต้องของข้อมูลการโอนเงินอีกครั้งเมื่อถูกต้องแล้วให้แนบรายงานกับเอกสารเบิกจ่ายของหน่วยงานเพื่อใช้ประกอบการตรวจสอบบนระบบ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Corporate Online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ต่อไป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13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Extract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เพื่อทำการแปลงไฟล์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เลือกที่จัดเก็บไฟล์ ตั้งชื่อ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File name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บันทึก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Save as type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TEXT files </a:t>
            </a:r>
            <a:endParaRPr lang="en-US" dirty="0" smtClean="0">
              <a:solidFill>
                <a:srgbClr val="000000"/>
              </a:solidFill>
              <a:latin typeface="Angsana New" panose="02020603050405020304" pitchFamily="18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dirty="0"/>
              <a:t>จากนั้นจะได้</a:t>
            </a:r>
            <a:r>
              <a:rPr lang="en-US" dirty="0"/>
              <a:t> Text file</a:t>
            </a:r>
            <a:r>
              <a:rPr lang="th-TH" dirty="0"/>
              <a:t> เพื่อใช้สาหรับการ</a:t>
            </a:r>
            <a:r>
              <a:rPr lang="en-US" dirty="0"/>
              <a:t> Upload </a:t>
            </a:r>
            <a:r>
              <a:rPr lang="th-TH" dirty="0"/>
              <a:t>ในระบบ</a:t>
            </a:r>
            <a:r>
              <a:rPr lang="en-US" dirty="0"/>
              <a:t> KTB Corporate Online </a:t>
            </a:r>
          </a:p>
          <a:p>
            <a:pPr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446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77730" y="313998"/>
            <a:ext cx="110803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การเข้าใช้งานระบบ</a:t>
            </a:r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Corporate Online 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การ</a:t>
            </a:r>
            <a:r>
              <a:rPr lang="en-US" b="1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Upload File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	หลังจากที่เจ้าหน้าที่การเงินได้เตรียมไฟล์ข้อมูลและการแปลงไฟล์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Text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เรียบร้อยแล้ว จะต้องนำ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ไฟล์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Text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ที่แปลงเรียบร้อยแล้ว</a:t>
            </a:r>
            <a:r>
              <a:rPr lang="th-TH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อัพ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โหลดในเว็บไซต์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ตามขั้นตอนต่อไปนี้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เข้าเว็บไซต์ :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https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://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www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ktb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co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th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คลิกเลือก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Corporate Online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พิมพ์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Company ID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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User ID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Password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กด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Login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314" y="3292830"/>
            <a:ext cx="5191125" cy="281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76780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06824" y="539327"/>
            <a:ext cx="109297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-คลิก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Government Upload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Upload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-คลิก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Service Name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เลือก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iPay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Direct 03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กรณีจ่ายเงินให้กับผู้รับเงินเป็นธนาคารกรุงไทย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เลือก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iPay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Standard 03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กรณีจ่ายเงินให้กับผู้รับเป็นธนาคารอื่นที่ไม่ใช่ธนาคารกรุงไทย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Browse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เพื่อค้นหา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TEXT File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ที่ได้เตรียมไว้เพื่อใช้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Upload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จะปรากฏไฟล์ที่เลือกไว้ คลิก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Upload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OK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แล้วคลิกที่แถบรายการเพื่อตรวจสอบความถูกต้องของรายการโอนเงิน กด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View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เพื่อดูรายละเอียดแต่ละรายการ ถ้าถูกต้องแล้ว คลิก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Submit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06824" y="3659335"/>
            <a:ext cx="107253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***ข้อสังเกต กรณีเลือก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Service name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KTB 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iPay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Direct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โอนเข้าบัญชีกรุงไทยเดียวกัน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ในช่อง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ActralAccont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Name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จะปรากฏชื่อเจ้าของบัญชีธนาคาร ให้ตรวจสอบความถูกต้อง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กรณีเลือก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Service name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KTB 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iPay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Standard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Express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โอนเข้าบัญชีธนาคารอื่นที่ไม่ใช่กรุงไทย ในช่อง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ActralAccont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Name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จะไม่ปรากฏชื่อเจ้าของบัญชีธนาคาร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Confirm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และพิมพ์รายงานการทำรายการ กด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Finish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เพื่อให้รายการเสร็จสมบูรณ์ หลังจากที่ทำรายการเสร็จให้กด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logout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เพื่อออกจากระบบทุกครั้ง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30627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8033" y="235788"/>
            <a:ext cx="116505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การปฏิบัติงานด้านการเบิกจ่ายเงิน (สาหรับผู้บริหาร)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	หลัก</a:t>
            </a:r>
            <a:r>
              <a:rPr lang="th-TH" dirty="0" err="1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จากที่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ผู้อนุมัติรายการ (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Authorizer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) รับข้อมูลที่ผู้ทำรายการ (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Maker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) ส่งให้ จะต้องทำการอนุมัติรายการจำนวน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2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คน จึงจะทำให้รายการโอนเงินสมบูรณ์ โดยการอนุมัติรายการจะต้องทำให้เสร็จก่อนเวลา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21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30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น. ของวันที่ทารายการ โดยผู้อนุมัติรายการ (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Authorizer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) จะต้อง</a:t>
            </a:r>
            <a:r>
              <a:rPr lang="th-TH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ปฎิบั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ติตามขั้นตอนดังนี้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b="1" u="sng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การอนุมัติรายการของ</a:t>
            </a:r>
            <a:r>
              <a:rPr lang="en-US" b="1" u="sng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Authorizer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เข้าเว็บไซต์ :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https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://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www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ktb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co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th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คลิกเลือก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Corporate Online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พิมพ์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Company ID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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User ID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Password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กด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Login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Inbox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เพื่อดูรายการที่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Maker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ส่งมาให้  คลิกที่รายการจะอนุมัติรายการ เพื่อเข้าไปตรวจสอบความถูกต้องระหว่างข้อมูลผู้รับเงินในระบบ กับรายงานที่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Maker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ปริ้น</a:t>
            </a:r>
            <a:r>
              <a:rPr lang="th-TH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ส์อ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อกมา ตรวจสอบความถูกต้องของรายการ คลิก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View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เพื่อดูความถูกต้องของแต่ละรายการ  ผู้อนุมัติรายการ (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Authorizer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) ต้องตรวจสอบรายการขอจ่ายเงินที่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Maker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ส่งให้เปรียบเทียบกับเอกสารรายการขอจ่าย เมื่อตรวจสอบถูกต้องแล้วคลิก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Approve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จากนั้น 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Confirm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เพื่อยืนยันข้อมูลที่จะอนุมัติกรณีที่ผู้อนุมัติรายการ  จากนั้นคลิก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Finish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เพื่อให้รายการที่จะอนุมัติสมบูรณ์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8033" y="5856541"/>
            <a:ext cx="11650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***หากพบว่าไม่ถูกต้องให้คลิก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Reject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และระบุเหตุผลที่ไม่อนุมัติรายการ  แล้วคลิก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Confirm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เพื่อยืนยันการไม่อนุมัติรายการ  คลิก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Finish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เพื่อให้การทำรายการสมบูรณ์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76361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41063" y="486992"/>
            <a:ext cx="116218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รายการที่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Reject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จะถูกส่งกลับมาที่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Maker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Maker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จะเข้าระบบเพื่อทำการลบรายการจากนั้น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Maker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จะต้องทำการแก้ไขข้อมูลหรือทำข้อมูลใหม่จากโปรแกรม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Universal </a:t>
            </a:r>
            <a:r>
              <a:rPr lang="en-US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DataEntry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เพื่อใช้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upload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เข้าสู่ระบบ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Corporate Online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ใหม่และส่งข้อมูลให้กับ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Authorizer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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Authorizer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เข้าระบบเพื่อตรวจสอบรายการที่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Maker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ส่งมาให้ เมื่อตรวจสอบรายการแล้วถูกต้องก็ทำการอนุมัติรายการ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33891" y="2302874"/>
            <a:ext cx="11629017" cy="416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u="sng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ข้อพึงระวังอย่างไรที่ใช้ในการแก้ไขปัญหาหรือพัฒนางาน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1.ช่วงเวลาที่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Authorizer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ต้องอนุมัติรายการ คือ ก่อนเวลา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21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30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น. ของวันที่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Maker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ส่งข้อมูลเข้ามาในระบบ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Corporate Online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หากอนุมัติหลังเวลา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21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30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น. ระบบจะทำการล้างข้อมูลที่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Maker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ส่งมาให้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Authorizer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ทั้งหมด และ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Maker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จะต้อง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Upload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รายการขออนุมัติจ่ายเงินมาใหม่ทั้งหมด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2. การปฏิบัติงานในระบบ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Corporate Online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เมื่อเกิดข้อผิดพลาดหรือการทำรายการไม่สมบูรณ์ จะไม่มีข้อความแจ้งเตือนเพื่อกลับไปแก้ไขให้ถูกต้อง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505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เมนูการใช้งาน</a:t>
            </a:r>
            <a:r>
              <a:rPr lang="th-TH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ต่างๆ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ในระบบ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Corporate Online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เป็นภาษาอังกฤษทำให้ยากใน</a:t>
            </a:r>
            <a:r>
              <a:rPr lang="th-TH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การทำ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ความเข้าใจ 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. รหัสการเข้าใช้งานในระบบ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KTB Corporate Online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จะมีอายุการใช้งาน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3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 ทำให้ต้องมีการกำหนดรหัสการใช้งาน</a:t>
            </a:r>
            <a:r>
              <a:rPr lang="th-TH" dirty="0" err="1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ทุกๆ</a:t>
            </a:r>
            <a:r>
              <a:rPr lang="en-US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 3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 </a:t>
            </a:r>
            <a:endParaRPr lang="en-US" sz="2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43157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727864" y="542524"/>
            <a:ext cx="3031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err="1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การทำ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แผ่นปูทางเดินคอนกรีต</a:t>
            </a:r>
            <a:endParaRPr lang="th-TH" dirty="0"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30034" y="1248219"/>
            <a:ext cx="574708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การทำ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แผ่นปูทางเดินคอนกรีต มีอุปกรณ์ที่สำคัญดังต่อไปนี้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55577" y="2108894"/>
            <a:ext cx="6096000" cy="37805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ไม้หน้า1”*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”หนา 5 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</a:rPr>
              <a:t>ซ.ม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.เก่าๆหรือ แผ่นไม้ สำหรับทำแบบ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ค้อน ตะปูลวดดำ จอบ บุ้งกี๋ ถังปูน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เหล็กเส้น สำหรับเสริมความแข็งแรงให้คอนกรีต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เลื่อย ตลับเมตร ดินสอ เกรียงเหล็กหรือเกรียงไม้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ปูนซีเมนต์ ทราย หิน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น้ำยางพารา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น้ำยาถอดแบบ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PVA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เศษกระจกสี ก้อนหิน หินสี หรือวัสดุ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อื่นๆ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4323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95967" y="1717675"/>
            <a:ext cx="5605221" cy="4351338"/>
          </a:xfrm>
        </p:spPr>
        <p:txBody>
          <a:bodyPr>
            <a:normAutofit fontScale="85000" lnSpcReduction="20000"/>
          </a:bodyPr>
          <a:lstStyle/>
          <a:p>
            <a:r>
              <a:rPr lang="th-TH" sz="43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การบ่งชี้องค์ความรู้</a:t>
            </a:r>
          </a:p>
          <a:p>
            <a:r>
              <a:rPr lang="th-TH" sz="43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การแสวงหาความรู้</a:t>
            </a:r>
          </a:p>
          <a:p>
            <a:r>
              <a:rPr lang="th-TH" sz="43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การจัด</a:t>
            </a:r>
            <a:r>
              <a:rPr lang="th-TH" sz="43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เก็บรวบรวมองค์ความรู้</a:t>
            </a:r>
          </a:p>
          <a:p>
            <a:r>
              <a:rPr lang="th-TH" sz="43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การประมวลผล กลั่นกรองความรู้ </a:t>
            </a:r>
          </a:p>
          <a:p>
            <a:r>
              <a:rPr lang="th-TH" sz="43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การจัด</a:t>
            </a:r>
            <a:r>
              <a:rPr lang="th-TH" sz="43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หมวดหมู่ความรู้</a:t>
            </a:r>
          </a:p>
          <a:p>
            <a:r>
              <a:rPr lang="th-TH" sz="43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การสร้างแหล่งเรียนรู้ในหน่วยงาน</a:t>
            </a:r>
          </a:p>
          <a:p>
            <a:r>
              <a:rPr lang="th-TH" sz="43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การจัด</a:t>
            </a:r>
            <a:r>
              <a:rPr lang="th-TH" sz="43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กิจกรรมแลกเปลี่ยนเรียนรู้</a:t>
            </a:r>
          </a:p>
          <a:p>
            <a:r>
              <a:rPr lang="th-TH" sz="43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กิจกรรมการเรียนรู้</a:t>
            </a:r>
          </a:p>
          <a:p>
            <a:endParaRPr lang="th-TH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59359" y="0"/>
            <a:ext cx="7016664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กระบวนการดำเนินงานจัดการความรู้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73" y="2628900"/>
            <a:ext cx="4372989" cy="4329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8752"/>
            <a:ext cx="2514600" cy="25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6231" y="412565"/>
            <a:ext cx="329184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ขั้นตอน</a:t>
            </a:r>
            <a:r>
              <a:rPr lang="th-TH" b="1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การทำ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07226" y="965922"/>
            <a:ext cx="5880849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. เริ่มต้นจากการเตรียมต้นแบบอาจใช้วัสดุเหลือใช้ทีมีร่องหรือแผ่นไม้เก่าๆเป็นแบบ เนื่องจากแผ่นไม้เก่า มักมีรอยผุเยอะ โดยนำ น้ำยาถอดแบบ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PVA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ทาบนผิววัสดุเพื่อไม่ให้ยางพาราติดกับแบบไม้  ใช้แปรงจุ่ม น้ำยา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PVA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ทาแผ่นไม้ให้ทั่ว ปล่อยให้แห้ง แล้วทาซ้ำอีกครั้ง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38" y="1122238"/>
            <a:ext cx="4186145" cy="204051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824363" y="3363373"/>
            <a:ext cx="6275686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2. ทาทับน้ำยางพาราเพื่อทำแม่พิมพ์ลงทับไม้ที่ ทา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PVA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แห้งดีแล้ว  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PVA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จะทำหน้าที่เป็นฟิล์มป้องกันไม่ให้ยางพาราติดกับแบบ  ใช้แปรงทาน้ำยางพาราลงไปบนต้นแบบ แล้วปล่อยให้แห้ง  ทาซ้ำเช่นนี้หลาย ๆ หน เพื่อให้ได้ความหนาพอสมควร (ทาประมาณ 10 ครั้ง) เมื่อยางพาราเซ็ตตัว แข็งดีแล้ว  แกะแบบยางพาราออกมา  จะได้แม่พิมพ์ยางพาราลายไม้เก่า เป็นแผ่นแบน 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37" y="4012789"/>
            <a:ext cx="4186145" cy="24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47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24349" y="332328"/>
            <a:ext cx="6096000" cy="28584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14400" algn="just"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3.เตรียม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แผ่นไม้นำมาตัดประกอบตามรูปทรงที่ต้องการ อาจทำเป็นรูแบบ 4 เหลี่ยม 6เหลี่ยม หรือหลายเหลี่ยมตามต้องการ ใช้สกรู หรือตะปูตอกให้แน่นพอประมาณ หากต้องการทำพร้อมกันทีละหลายบล็อก การวัดขนาดแผ่นไม้เป็นสิ่งสำคัญที่จะส่งผลให้แผ่นปูทางเดินคอนกรีต สามารถจัดเรียงกันได้สวยงาม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27" y="530804"/>
            <a:ext cx="3816163" cy="2083304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724349" y="3482762"/>
            <a:ext cx="6096000" cy="19364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14400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4 . วางแผ่นแม่พิมพ์ยางพาราลาย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ต่างๆ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ที่เราเตรียม ลงไปในกรอบไม้ลาย ทั้งนี้ ไม่ควรเลือกภาพที่มีลายละเอียดมากเกินไป เพราะตอนทำจริงลายละเอียดเหล่านั้น มองไม่เห็น เน้นเป็นรูปทรงจะง่ายกว่า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26" y="3672148"/>
            <a:ext cx="3816163" cy="17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3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52226" y="464465"/>
            <a:ext cx="1114133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5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. ผสมปูนในภาชนะ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</a:rPr>
              <a:t>ใดๆ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 โดยใช้ปูน 1 ทราย 2 และหิน 2 – 3 ส่วน ใส่น้ำแล้วกวนให้เข้ากัน จากนั้นตักปูนใส่ไม้แบบที่เตรียมไว้ โดยทำการเทพื้นฐานรองก่อน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03" y="1888228"/>
            <a:ext cx="3642023" cy="2134870"/>
          </a:xfrm>
          <a:prstGeom prst="rect">
            <a:avLst/>
          </a:prstGeom>
        </p:spPr>
      </p:pic>
      <p:pic>
        <p:nvPicPr>
          <p:cNvPr id="4" name="รูปภาพ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87" y="1888228"/>
            <a:ext cx="3697828" cy="2134870"/>
          </a:xfrm>
          <a:prstGeom prst="rect">
            <a:avLst/>
          </a:prstGeom>
        </p:spPr>
      </p:pic>
      <p:pic>
        <p:nvPicPr>
          <p:cNvPr id="5" name="รูปภาพ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87" y="4432481"/>
            <a:ext cx="3774908" cy="22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749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61015" y="249312"/>
            <a:ext cx="1051739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>
              <a:lnSpc>
                <a:spcPct val="107000"/>
              </a:lnSpc>
              <a:spcAft>
                <a:spcPts val="800"/>
              </a:spcAft>
            </a:pPr>
            <a:r>
              <a:rPr lang="th-TH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6.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วางเหล็กเสริม เพิ่มความแข็งแรงให้กับแผ่นปูทางเดินคอนกรีต อาจเป็นเหล็กตะแกรง เหล็กเส้น เหล็กเก่าๆ สามารถนำมาใช้ได้ เมื่อได้แล้ว ตักปูนใส่ให้เต็ม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09" y="1422438"/>
            <a:ext cx="3308350" cy="1797050"/>
          </a:xfrm>
          <a:prstGeom prst="rect">
            <a:avLst/>
          </a:prstGeom>
        </p:spPr>
      </p:pic>
      <p:pic>
        <p:nvPicPr>
          <p:cNvPr id="4" name="รูปภาพ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33" y="1422438"/>
            <a:ext cx="3255645" cy="179133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961015" y="3372519"/>
            <a:ext cx="1039906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7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</a:rPr>
              <a:t>. อีกวิธีทำโดยการประกอบแบบไม้ เทคอนกรีตทับปาดหน้าให้เรียบแล้วโรย</a:t>
            </a:r>
            <a:r>
              <a:rPr lang="th-TH" dirty="0" smtClean="0">
                <a:latin typeface="Angsana New" panose="02020603050405020304" pitchFamily="18" charset="-34"/>
                <a:ea typeface="Calibri" panose="020F0502020204030204" pitchFamily="34" charset="0"/>
              </a:rPr>
              <a:t>เม็ด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กรวด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หินสี 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หรือวัสดุ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ตกแต่ง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ใดๆ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ที่เราต้องการใส่ไป กดให้แน่น เกลี่ยให้เรียบพอดีกับปูน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91" y="4696136"/>
            <a:ext cx="3195320" cy="17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719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25560" y="330772"/>
            <a:ext cx="10366788" cy="289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8. รอให้คอนกรีตแห้ง แข็ง ทำการแกะไม้แบบออก จากนั้นนำไปแช่น้ำ เพื่อให้คราบปูนที่เกาะติดลวดลายออก ตรงส่วนนี้จะเห็นได้ว่า ตอนกดหินสีนั้น ไม่ได้กดแน่นจม แต่ให้นูนขึ้นมาเล็กน้อย เพียงเท่านี้ก็เป็นอันเสร็จ ใช้งานได้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แล้ว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h-TH" dirty="0"/>
              <a:t>หลังจากแกะแบบได้ชิ้นงาน  ควรบ่มคอนกรีตต่อไปอีกระยะหนึ่ง(จะรดน้ำ</a:t>
            </a:r>
            <a:r>
              <a:rPr lang="th-TH" dirty="0" err="1"/>
              <a:t>บ่อยๆ</a:t>
            </a:r>
            <a:r>
              <a:rPr lang="th-TH" dirty="0"/>
              <a:t> ประมาณ 10 วัน)เพื่อเพิ่มความแข็งแรงให้กับแผ่นปูทางเดินคอนกรีตที่จะใช้งานต่อไป</a:t>
            </a:r>
            <a:endParaRPr lang="en-US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48" y="3229771"/>
            <a:ext cx="3257550" cy="2213610"/>
          </a:xfrm>
          <a:prstGeom prst="rect">
            <a:avLst/>
          </a:prstGeom>
        </p:spPr>
      </p:pic>
      <p:pic>
        <p:nvPicPr>
          <p:cNvPr id="4" name="รูปภาพ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13" y="3229771"/>
            <a:ext cx="3713986" cy="221361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025560" y="5621580"/>
            <a:ext cx="1036678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นอกจากนี้แล้ว อาจประยุกต์ทำลวดลาย</a:t>
            </a:r>
            <a:r>
              <a:rPr lang="th-TH" dirty="0" err="1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ต่างๆ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ที่ง่ายกว่าแต่สวยได้เช่นกัน อาทิเช่น การทำลายด้วยใบไม้ ฝ่ามือ การเรียงหินสีตามต้องการ เป็นต้น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926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81112" y="-3175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องค์ความรู้ที่เกิดจาก</a:t>
            </a:r>
            <a:r>
              <a:rPr lang="th-TH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การจัด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การความรู้</a:t>
            </a:r>
            <a:endParaRPr lang="th-TH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9662" y="1325563"/>
            <a:ext cx="10515600" cy="4351338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องค์ความรู้เรื่อง เทคนิคการพัฒนาบุคลากรยุค ๔.๐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+mj-cs"/>
            </a:endParaRP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องค์ความรู้เรื่องการใช้แผนที่ความคิด (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Mind Mapping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) เครื่องมือสำหรับวิทยากรกระบวนการ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+mj-cs"/>
            </a:endParaRP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องค์ความรู้เรื่องวิทยากรกระบวนการกับ</a:t>
            </a:r>
            <a:r>
              <a:rPr lang="th-TH" b="1" dirty="0" err="1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การทำ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AAR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องค์ความรู้เรื่อง </a:t>
            </a:r>
            <a:r>
              <a:rPr lang="th-TH" b="1" dirty="0" err="1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การจัด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ทำโครงการวิชาการ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+mj-cs"/>
            </a:endParaRP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องค์ความรู้เรื่องการเตรียมตัวสู่การเป็นผู้ดำเนินรายการ (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Moderator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)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+mj-cs"/>
            </a:endParaRP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องค์ความรู้เรื่อง การออกแบบภาพอินโฟกราฟิกใช้ในงานประกอบเอกสารและการนำเสนอ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+mj-cs"/>
            </a:endParaRP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องค์ความรู้ เรื่อง การแจกแจงความถี่ด้วยโปรแกรม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Microsoft Office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Excel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วิเคราะห์ข้อมูลเบื้องต้นด้วย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Pivot Table</a:t>
            </a:r>
          </a:p>
          <a:p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ความรู้เรื่อง เส้นทางสัมมาชีพ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+mj-cs"/>
            </a:endParaRP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องค์ความรู้เรื่อง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OTOP 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ปัง</a:t>
            </a:r>
            <a:r>
              <a:rPr lang="th-TH" b="1" dirty="0" err="1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ๆๆ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 ตามสไตล์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D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-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HOPE</a:t>
            </a:r>
          </a:p>
          <a:p>
            <a:endParaRPr lang="th-TH" b="1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47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8625" y="1600201"/>
            <a:ext cx="12301538" cy="4157662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องค์ความรู้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เรื่อง การบริหารคนให้มีประสิทธิภาพ</a:t>
            </a:r>
          </a:p>
          <a:p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ความรู้เรื่อง  การวางแผนการทำงานและ</a:t>
            </a:r>
            <a:r>
              <a:rPr lang="th-TH" sz="4000" b="1" dirty="0" err="1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การจัด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ลำดับความสำคัญของงานธุรการ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+mj-cs"/>
            </a:endParaRPr>
          </a:p>
          <a:p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องค์ความรู้เรื่อง </a:t>
            </a:r>
            <a:r>
              <a:rPr lang="th-TH" sz="4000" b="1" u="dotted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การจ่ายเงินผ่านระบบ </a:t>
            </a:r>
            <a:r>
              <a:rPr lang="en-US" sz="4000" b="1" u="dotted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KTB Corporate Onlin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e</a:t>
            </a:r>
          </a:p>
          <a:p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องค์ความรู้เรื่อง </a:t>
            </a:r>
            <a:r>
              <a:rPr lang="th-TH" sz="4000" b="1" dirty="0" err="1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การทำ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แผ่นปูทางเดินคอนกรีต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+mj-cs"/>
            </a:endParaRP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h-TH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12084" r="3698" b="17083"/>
          <a:stretch/>
        </p:blipFill>
        <p:spPr>
          <a:xfrm>
            <a:off x="7897304" y="3871913"/>
            <a:ext cx="4294696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69116" y="2694252"/>
            <a:ext cx="11463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95000"/>
                    </a:schemeClr>
                  </a:glow>
                </a:effectLst>
                <a:cs typeface="+mj-cs"/>
              </a:rPr>
              <a:t>เทคนิคการพัฒนาบุคลากรในงานพัฒนาชุมชน</a:t>
            </a:r>
            <a:endParaRPr lang="th-TH" sz="7200" b="1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95000"/>
                  </a:schemeClr>
                </a:glow>
              </a:effectLst>
              <a:cs typeface="+mj-cs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993790" y="1247702"/>
            <a:ext cx="48958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8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88000"/>
                    </a:schemeClr>
                  </a:glow>
                </a:effectLst>
                <a:cs typeface="+mj-cs"/>
              </a:rPr>
              <a:t>องค์</a:t>
            </a:r>
            <a:r>
              <a:rPr lang="th-TH" sz="8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88000"/>
                    </a:schemeClr>
                  </a:glow>
                </a:effectLst>
                <a:cs typeface="+mj-cs"/>
              </a:rPr>
              <a:t>ความรู้เรื่อง</a:t>
            </a:r>
            <a:endParaRPr lang="th-TH" sz="88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88000"/>
                  </a:schemeClr>
                </a:glo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06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5084</Words>
  <Application>Microsoft Office PowerPoint</Application>
  <PresentationFormat>Widescreen</PresentationFormat>
  <Paragraphs>479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8" baseType="lpstr">
      <vt:lpstr>Batang</vt:lpstr>
      <vt:lpstr>Angsana New</vt:lpstr>
      <vt:lpstr>Arial</vt:lpstr>
      <vt:lpstr>Browallia New</vt:lpstr>
      <vt:lpstr>Calibri</vt:lpstr>
      <vt:lpstr>Calibri Light</vt:lpstr>
      <vt:lpstr>Cordia New</vt:lpstr>
      <vt:lpstr>DilleniaUPC</vt:lpstr>
      <vt:lpstr>Italic</vt:lpstr>
      <vt:lpstr>Symbol</vt:lpstr>
      <vt:lpstr>TH SarabunIT</vt:lpstr>
      <vt:lpstr>TH SarabunPSK</vt:lpstr>
      <vt:lpstr>Times New Roman</vt:lpstr>
      <vt:lpstr>ธีมของ Office</vt:lpstr>
      <vt:lpstr>PowerPoint Presentation</vt:lpstr>
      <vt:lpstr>PowerPoint Presentation</vt:lpstr>
      <vt:lpstr>PowerPoint Presentation</vt:lpstr>
      <vt:lpstr>ความเป็นมา</vt:lpstr>
      <vt:lpstr>PowerPoint Presentation</vt:lpstr>
      <vt:lpstr>PowerPoint Presentation</vt:lpstr>
      <vt:lpstr>องค์ความรู้ที่เกิดจากการจัดการความรู้</vt:lpstr>
      <vt:lpstr>PowerPoint Presentation</vt:lpstr>
      <vt:lpstr>PowerPoint Presentation</vt:lpstr>
      <vt:lpstr> เทคนิคการพัฒนาบุคลากรยุค ๔.๐ </vt:lpstr>
      <vt:lpstr>การใช้แผนที่ความคิด (Mind Mapping)  เครื่องมือสำหรับวิทยากรกระบวนการ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องค์ความรู้ระดับหน่วยงาน</dc:title>
  <dc:creator>napatara8912@gmail.com</dc:creator>
  <cp:lastModifiedBy>USER</cp:lastModifiedBy>
  <cp:revision>134</cp:revision>
  <cp:lastPrinted>2019-09-01T16:49:04Z</cp:lastPrinted>
  <dcterms:created xsi:type="dcterms:W3CDTF">2019-08-01T04:40:44Z</dcterms:created>
  <dcterms:modified xsi:type="dcterms:W3CDTF">2019-09-01T17:01:56Z</dcterms:modified>
</cp:coreProperties>
</file>