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6D7"/>
    <a:srgbClr val="E4E1CE"/>
    <a:srgbClr val="D2CDAE"/>
    <a:srgbClr val="E1DEC9"/>
    <a:srgbClr val="C5F3F2"/>
    <a:srgbClr val="CCFFFF"/>
    <a:srgbClr val="CCECFF"/>
    <a:srgbClr val="FFFFCC"/>
    <a:srgbClr val="FFFF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343" autoAdjust="0"/>
  </p:normalViewPr>
  <p:slideViewPr>
    <p:cSldViewPr snapToGrid="0">
      <p:cViewPr varScale="1">
        <p:scale>
          <a:sx n="65" d="100"/>
          <a:sy n="65" d="100"/>
        </p:scale>
        <p:origin x="106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7C7B4-689C-4C1E-9186-8C60E3002ABB}" type="datetimeFigureOut">
              <a:rPr lang="en-US" smtClean="0"/>
              <a:t>9/2/2019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5AEB7-3FC8-4A22-89C6-EAA8ECDB1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6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5AEB7-3FC8-4A22-89C6-EAA8ECDB12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51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991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8808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660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137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530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56706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221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541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2388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536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270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1000"/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77E87-BEEE-4430-AF7D-1948A0529F13}" type="datetimeFigureOut">
              <a:rPr lang="th-TH" smtClean="0"/>
              <a:t>02/09/62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08B35-780A-4D91-AD3F-8604C7AD7F3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77324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5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81475"/>
            <a:ext cx="12192000" cy="1285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302311"/>
            <a:ext cx="12192000" cy="3164914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h-TH" sz="115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S-Klinsee NP" pitchFamily="49" charset="0"/>
              <a:cs typeface="TS-Klinsee NP" pitchFamily="49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751012" y="4467225"/>
            <a:ext cx="8689976" cy="1371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400" dirty="0" smtClean="0">
                <a:solidFill>
                  <a:srgbClr val="002060"/>
                </a:solidFill>
                <a:latin typeface="Mistral" pitchFamily="66" charset="0"/>
                <a:cs typeface="DSU_Single" pitchFamily="34" charset="-34"/>
              </a:rPr>
              <a:t>KM</a:t>
            </a:r>
            <a:r>
              <a:rPr lang="en-US" sz="4800" dirty="0" smtClean="0">
                <a:solidFill>
                  <a:srgbClr val="002060"/>
                </a:solidFill>
                <a:latin typeface="Worasait" pitchFamily="2" charset="0"/>
                <a:cs typeface="DSU_Single" pitchFamily="34" charset="-34"/>
              </a:rPr>
              <a:t> </a:t>
            </a:r>
            <a:r>
              <a:rPr lang="th-TH" sz="4800" dirty="0" smtClean="0">
                <a:solidFill>
                  <a:srgbClr val="002060"/>
                </a:solidFill>
                <a:latin typeface="Worasait" pitchFamily="2" charset="0"/>
                <a:cs typeface="DSU_Single" pitchFamily="34" charset="-34"/>
              </a:rPr>
              <a:t>สำนักเสริมสร้างความเข้มแข็งชุมชน</a:t>
            </a:r>
            <a:endParaRPr lang="th-TH" sz="4800" dirty="0">
              <a:solidFill>
                <a:srgbClr val="002060"/>
              </a:solidFill>
              <a:latin typeface="Worasait" pitchFamily="2" charset="0"/>
              <a:cs typeface="DSU_Single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39245"/>
            <a:ext cx="12192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เทคนิคการบริหารโครงการ</a:t>
            </a:r>
            <a:r>
              <a:rPr lang="th-TH" sz="13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S-Klinsee NP" pitchFamily="49" charset="0"/>
                <a:cs typeface="TS-Klinsee NP" pitchFamily="49" charset="0"/>
              </a:rPr>
              <a:t>ไม่ให้..ตกหล่ม</a:t>
            </a:r>
            <a:endParaRPr lang="th-TH" sz="13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S-Klinsee NP" pitchFamily="49" charset="0"/>
              <a:cs typeface="TS-Klinsee NP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45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Straight Connector 68"/>
          <p:cNvCxnSpPr/>
          <p:nvPr/>
        </p:nvCxnSpPr>
        <p:spPr>
          <a:xfrm flipV="1">
            <a:off x="596722" y="5079966"/>
            <a:ext cx="0" cy="11765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Isosceles Triangle 21"/>
          <p:cNvSpPr/>
          <p:nvPr/>
        </p:nvSpPr>
        <p:spPr>
          <a:xfrm>
            <a:off x="8479971" y="5719613"/>
            <a:ext cx="3728359" cy="1149272"/>
          </a:xfrm>
          <a:custGeom>
            <a:avLst/>
            <a:gdLst>
              <a:gd name="connsiteX0" fmla="*/ 0 w 2144486"/>
              <a:gd name="connsiteY0" fmla="*/ 897274 h 897274"/>
              <a:gd name="connsiteX1" fmla="*/ 1072243 w 2144486"/>
              <a:gd name="connsiteY1" fmla="*/ 0 h 897274"/>
              <a:gd name="connsiteX2" fmla="*/ 2144486 w 2144486"/>
              <a:gd name="connsiteY2" fmla="*/ 897274 h 897274"/>
              <a:gd name="connsiteX3" fmla="*/ 0 w 2144486"/>
              <a:gd name="connsiteY3" fmla="*/ 897274 h 897274"/>
              <a:gd name="connsiteX0" fmla="*/ 0 w 2160815"/>
              <a:gd name="connsiteY0" fmla="*/ 1898759 h 1898759"/>
              <a:gd name="connsiteX1" fmla="*/ 2160815 w 2160815"/>
              <a:gd name="connsiteY1" fmla="*/ 0 h 1898759"/>
              <a:gd name="connsiteX2" fmla="*/ 2144486 w 2160815"/>
              <a:gd name="connsiteY2" fmla="*/ 1898759 h 1898759"/>
              <a:gd name="connsiteX3" fmla="*/ 0 w 2160815"/>
              <a:gd name="connsiteY3" fmla="*/ 1898759 h 1898759"/>
              <a:gd name="connsiteX0" fmla="*/ 0 w 2160815"/>
              <a:gd name="connsiteY0" fmla="*/ 1898759 h 1917091"/>
              <a:gd name="connsiteX1" fmla="*/ 2160815 w 2160815"/>
              <a:gd name="connsiteY1" fmla="*/ 0 h 1917091"/>
              <a:gd name="connsiteX2" fmla="*/ 2152006 w 2160815"/>
              <a:gd name="connsiteY2" fmla="*/ 1917091 h 1917091"/>
              <a:gd name="connsiteX3" fmla="*/ 0 w 2160815"/>
              <a:gd name="connsiteY3" fmla="*/ 1898759 h 1917091"/>
              <a:gd name="connsiteX0" fmla="*/ 0 w 2190896"/>
              <a:gd name="connsiteY0" fmla="*/ 1917091 h 1917091"/>
              <a:gd name="connsiteX1" fmla="*/ 2190896 w 2190896"/>
              <a:gd name="connsiteY1" fmla="*/ 0 h 1917091"/>
              <a:gd name="connsiteX2" fmla="*/ 2182087 w 2190896"/>
              <a:gd name="connsiteY2" fmla="*/ 1917091 h 1917091"/>
              <a:gd name="connsiteX3" fmla="*/ 0 w 2190896"/>
              <a:gd name="connsiteY3" fmla="*/ 1917091 h 19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0896" h="1917091">
                <a:moveTo>
                  <a:pt x="0" y="1917091"/>
                </a:moveTo>
                <a:lnTo>
                  <a:pt x="2190896" y="0"/>
                </a:lnTo>
                <a:cubicBezTo>
                  <a:pt x="2187960" y="639030"/>
                  <a:pt x="2185023" y="1278061"/>
                  <a:pt x="2182087" y="1917091"/>
                </a:cubicBezTo>
                <a:lnTo>
                  <a:pt x="0" y="191709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Isosceles Triangle 21"/>
          <p:cNvSpPr/>
          <p:nvPr/>
        </p:nvSpPr>
        <p:spPr>
          <a:xfrm>
            <a:off x="9036902" y="5730498"/>
            <a:ext cx="3171427" cy="1138387"/>
          </a:xfrm>
          <a:custGeom>
            <a:avLst/>
            <a:gdLst>
              <a:gd name="connsiteX0" fmla="*/ 0 w 2144486"/>
              <a:gd name="connsiteY0" fmla="*/ 897274 h 897274"/>
              <a:gd name="connsiteX1" fmla="*/ 1072243 w 2144486"/>
              <a:gd name="connsiteY1" fmla="*/ 0 h 897274"/>
              <a:gd name="connsiteX2" fmla="*/ 2144486 w 2144486"/>
              <a:gd name="connsiteY2" fmla="*/ 897274 h 897274"/>
              <a:gd name="connsiteX3" fmla="*/ 0 w 2144486"/>
              <a:gd name="connsiteY3" fmla="*/ 897274 h 897274"/>
              <a:gd name="connsiteX0" fmla="*/ 0 w 2160815"/>
              <a:gd name="connsiteY0" fmla="*/ 1898759 h 1898759"/>
              <a:gd name="connsiteX1" fmla="*/ 2160815 w 2160815"/>
              <a:gd name="connsiteY1" fmla="*/ 0 h 1898759"/>
              <a:gd name="connsiteX2" fmla="*/ 2144486 w 2160815"/>
              <a:gd name="connsiteY2" fmla="*/ 1898759 h 1898759"/>
              <a:gd name="connsiteX3" fmla="*/ 0 w 2160815"/>
              <a:gd name="connsiteY3" fmla="*/ 1898759 h 1898759"/>
              <a:gd name="connsiteX0" fmla="*/ 0 w 2160815"/>
              <a:gd name="connsiteY0" fmla="*/ 1898759 h 1917091"/>
              <a:gd name="connsiteX1" fmla="*/ 2160815 w 2160815"/>
              <a:gd name="connsiteY1" fmla="*/ 0 h 1917091"/>
              <a:gd name="connsiteX2" fmla="*/ 2152006 w 2160815"/>
              <a:gd name="connsiteY2" fmla="*/ 1917091 h 1917091"/>
              <a:gd name="connsiteX3" fmla="*/ 0 w 2160815"/>
              <a:gd name="connsiteY3" fmla="*/ 1898759 h 1917091"/>
              <a:gd name="connsiteX0" fmla="*/ 0 w 2190896"/>
              <a:gd name="connsiteY0" fmla="*/ 1917091 h 1917091"/>
              <a:gd name="connsiteX1" fmla="*/ 2190896 w 2190896"/>
              <a:gd name="connsiteY1" fmla="*/ 0 h 1917091"/>
              <a:gd name="connsiteX2" fmla="*/ 2182087 w 2190896"/>
              <a:gd name="connsiteY2" fmla="*/ 1917091 h 1917091"/>
              <a:gd name="connsiteX3" fmla="*/ 0 w 2190896"/>
              <a:gd name="connsiteY3" fmla="*/ 1917091 h 19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0896" h="1917091">
                <a:moveTo>
                  <a:pt x="0" y="1917091"/>
                </a:moveTo>
                <a:lnTo>
                  <a:pt x="2190896" y="0"/>
                </a:lnTo>
                <a:cubicBezTo>
                  <a:pt x="2187960" y="639030"/>
                  <a:pt x="2185023" y="1278061"/>
                  <a:pt x="2182087" y="1917091"/>
                </a:cubicBezTo>
                <a:lnTo>
                  <a:pt x="0" y="191709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Connector 138"/>
          <p:cNvCxnSpPr/>
          <p:nvPr/>
        </p:nvCxnSpPr>
        <p:spPr>
          <a:xfrm>
            <a:off x="6875833" y="5352146"/>
            <a:ext cx="30905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-1" y="109538"/>
            <a:ext cx="12192000" cy="5095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12192000" cy="54292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เตรียม/ก่อนงาน</a:t>
            </a:r>
            <a:endParaRPr lang="th-TH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525576" y="568285"/>
            <a:ext cx="8593070" cy="2193395"/>
          </a:xfrm>
          <a:prstGeom prst="roundRect">
            <a:avLst>
              <a:gd name="adj" fmla="val 6344"/>
            </a:avLst>
          </a:prstGeom>
          <a:solidFill>
            <a:schemeClr val="bg2">
              <a:lumMod val="9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en-US" sz="1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ตั้ง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คณะกรรมการจัดทำ </a:t>
            </a:r>
            <a:r>
              <a:rPr lang="en-US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และคณะกรรมการกำหนดราคากลางเป็นคณะ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เดียวกัน ตั้งคณะกรรมการชุดอื่นๆ ภายหลัง </a:t>
            </a:r>
          </a:p>
          <a:p>
            <a:pPr>
              <a:lnSpc>
                <a:spcPct val="90000"/>
              </a:lnSpc>
            </a:pP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การคัดเลือกคณะกรรมการ</a:t>
            </a:r>
          </a:p>
          <a:p>
            <a:pPr>
              <a:lnSpc>
                <a:spcPct val="90000"/>
              </a:lnSpc>
            </a:pP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2.1 ประธานกรรมการ 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ควรเป็นผู้อำนวยการกลุ่มงานเจ้าของเรื่อง เลขานุการควรเป็นเจ้าหน้าที่เจ้าของ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 และกรรมการตำแหน่งอื่น แต่งตั้งผู้มีความรู้ตามความเหมาะสม</a:t>
            </a:r>
            <a:endParaRPr lang="en-US" sz="15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2.2 คณะกรรมการ </a:t>
            </a:r>
            <a:r>
              <a:rPr lang="en-US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ควรกระจายไปอยู่ในคณะกรรมการพิจารณาผล และคณะกรรมการตรวจรับพัสดุที่จะ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จ้าง คณะกรรมการร่าง </a:t>
            </a:r>
            <a:r>
              <a:rPr lang="en-US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ควรเป็นชุดเดียวกับคณะกรรมการตรวจรับพัสดุที่จะจ้าง </a:t>
            </a:r>
            <a:endParaRPr lang="en-US" sz="15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2.3 จำนวน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คณะกรรมการตาม พรบ. ไม่น้อยกว่า 3 คน การแต่งตั้งจริง อาจใช้จำนวน 3 – 9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คนขึ้นอยู่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กับมูลค่าของ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</a:t>
            </a:r>
            <a:r>
              <a:rPr lang="en-US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15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2.4 หากเนื้องานโครงการเกี่ยวข้องกับสำนัก/กลุ่ม อื่น ควรตั้ง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ตัวแทนจากสำนัก หรือกลุ่มนั้น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ๆ ร่วม</a:t>
            </a: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เป็นคณะทำงานใน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ทุกคณะ </a:t>
            </a:r>
          </a:p>
          <a:p>
            <a:pPr>
              <a:lnSpc>
                <a:spcPct val="90000"/>
              </a:lnSpc>
            </a:pPr>
            <a:r>
              <a:rPr lang="th-TH" sz="15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5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2.5 หากมีการโยกย้ายของคณะกรรมการในช่วงเริ่มต้นกิจกรรม ต้องทำการแต่งตั้งข้าราชการเพื่อเป็นคณะทำงานทดแทน แต่หากเป็นช่วงท้าย และคณะกรรมการที่โยกย้ายมิใช่ประธานคณะกรรมการ คณะกรรมการที่เหลืออยู่ก็สามารถดำเนินงานต่อไปได้</a:t>
            </a:r>
            <a:endParaRPr lang="en-US" sz="15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057476" y="2852116"/>
            <a:ext cx="5097578" cy="2288150"/>
          </a:xfrm>
          <a:prstGeom prst="roundRect">
            <a:avLst>
              <a:gd name="adj" fmla="val 5782"/>
            </a:avLst>
          </a:prstGeom>
          <a:solidFill>
            <a:srgbClr val="E9E6D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หลักสำคัญในการเขียน 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3.1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เป็นไปตาม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สาระสำคัญครบถ้วน รัดกุม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อ่านเข้าใจง่าย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ไม่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ควรใช้คำเฉพาะเจาะจง เช่น “จำนวน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..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คน””จำนวน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...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หมู่บ้าน” แต่ควรใช้คำว่า“ไม่น้อยกว่า” </a:t>
            </a:r>
            <a:endParaRPr lang="th-TH" sz="13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3.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กรณี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การจัดงานแสดงสินค้า 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ควรระบุขนาด จำนวน เวลา ให้ชัด แต่ไม่ควรใส่รายละเอียดยิบย่อยเกินไป ควรเน้นไปที่ธีมงานหลัก บรรยากาศ โซนพิเศษ 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ใช้เกณฑ์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ราคา และเกณฑ์ความคุ้มค่า ทางราชการได้ประโยชน์สูงสุด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ผู้เขียน 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ต้องมี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ความรู้ คำนึงถึงหลังความจริง ในทางปฏิบัติ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3.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ร่าง 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ควรมีการหาข้อมูล จัดทำเป็นร่างเบื้องต้นไว้ก่อนเริ่มโครงการ เพื่อความรวดเร็วในการทำงาน   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ระวังการ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ย่อหน้า และเว้นวรรค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ตอน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ควรระบุหลักฐานที่ต้องใช้ในการตรวจรับไว้ใน </a:t>
            </a: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9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ควรกำหนดให้มีการลงพื้นที่ติดตามการดำเนินงาน โดยคณะกรรมการตรวจรับ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พัสดุ ให้มากที่สุด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094421" y="5214455"/>
            <a:ext cx="5023689" cy="1546629"/>
          </a:xfrm>
          <a:prstGeom prst="roundRect">
            <a:avLst>
              <a:gd name="adj" fmla="val 6921"/>
            </a:avLst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หลักการเขียนรายงานการประชุม 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4.1 ควรจดเฉพาะใจความ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สำคัญ                </a:t>
            </a:r>
            <a:endParaRPr lang="en-US" sz="13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en-US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4.2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ใชภาษาใหถูกตองชัดเจน </a:t>
            </a:r>
            <a:endParaRPr lang="th-TH" sz="13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4.3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ควรเขียนเรียงตามลำดับวาระการประชุมครั้งนั้น ๆ โดยเขียนหัวเรื่อง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หรือปญหาในแต่ละวาระ พรอมทั้งมติของที่ประชุมในญัตตินั้น ๆ ด้วย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4.4 ไม่ตองจดคำพูดโตแย้งของแต่ละคน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</a:t>
            </a:r>
          </a:p>
          <a:p>
            <a:pPr>
              <a:lnSpc>
                <a:spcPct val="90000"/>
              </a:lnSpc>
            </a:pP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4.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ควรแยกประเด็นสำคัญของผู้ที่ประชุมเสนอมาใหอ่าน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เข้าใจ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ง่าย 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90000"/>
              </a:lnSpc>
            </a:pP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4.</a:t>
            </a:r>
            <a:r>
              <a:rPr lang="en-US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3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ถ้าข้อมูลเป็นตัวเลข จำนวนเงิน สถิติ ควรเขียนใหถูกตอง </a:t>
            </a:r>
            <a:r>
              <a:rPr lang="th-TH" sz="13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ชัดเจน</a:t>
            </a:r>
            <a:endParaRPr lang="en-US" sz="13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190749" y="1894009"/>
            <a:ext cx="1085851" cy="1102340"/>
          </a:xfrm>
          <a:prstGeom prst="roundRect">
            <a:avLst>
              <a:gd name="adj" fmla="val 637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Connector 117"/>
          <p:cNvCxnSpPr/>
          <p:nvPr/>
        </p:nvCxnSpPr>
        <p:spPr>
          <a:xfrm flipV="1">
            <a:off x="4146700" y="2812521"/>
            <a:ext cx="0" cy="3676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690580" y="5626654"/>
            <a:ext cx="3969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02764" y="984858"/>
            <a:ext cx="1853708" cy="59004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จัดทำบันทึก</a:t>
            </a:r>
            <a:endParaRPr lang="th-TH" sz="20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764" y="2363781"/>
            <a:ext cx="1853708" cy="49959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แต่งตั้งคณะทำงาน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764" y="3875102"/>
            <a:ext cx="1853708" cy="4653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กำหนดราคากลาง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764" y="3124926"/>
            <a:ext cx="1853708" cy="4925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2763" y="4650616"/>
            <a:ext cx="1853707" cy="433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E-bidding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6014" y="5271701"/>
            <a:ext cx="1833532" cy="6164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พิจารณาผล</a:t>
            </a:r>
          </a:p>
          <a:p>
            <a:pPr algn="ctr">
              <a:lnSpc>
                <a:spcPct val="85000"/>
              </a:lnSpc>
            </a:pP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E-bidding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04827" y="3124927"/>
            <a:ext cx="2448467" cy="4925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จัดประชุมกำหนด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00426" y="3875588"/>
            <a:ext cx="2465032" cy="464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คณะกรรมการราคากลาง</a:t>
            </a:r>
          </a:p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หาข้อมูลและจัดประชุมสรุป</a:t>
            </a:r>
            <a:endParaRPr lang="en-US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0905" y="4650617"/>
            <a:ext cx="2484864" cy="43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ตามขั้นตอนกระบวนการ</a:t>
            </a:r>
            <a:endParaRPr lang="en-US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95735" y="5371669"/>
            <a:ext cx="2457560" cy="6164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พัสดุส่งข้อเสนอแต่ละบริษัทให้คณะกรรมการพิจารณาผล</a:t>
            </a:r>
            <a:endParaRPr lang="en-US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39718" y="3124927"/>
            <a:ext cx="1973903" cy="4925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ขออนุมัติ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39718" y="3875102"/>
            <a:ext cx="1973903" cy="4653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แนบท้าย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43682" y="4650617"/>
            <a:ext cx="1969939" cy="43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พัสดุได้รายละเอียดราคา</a:t>
            </a:r>
            <a:endParaRPr lang="en-US" sz="1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85000"/>
              </a:lnSpc>
            </a:pPr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ข้อเสนอของแต่ละบริษัท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42753" y="5371669"/>
            <a:ext cx="1970867" cy="6164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คณะกรรมการพิจารณาผล</a:t>
            </a:r>
          </a:p>
          <a:p>
            <a:pPr algn="ctr">
              <a:lnSpc>
                <a:spcPct val="85000"/>
              </a:lnSpc>
            </a:pPr>
            <a:r>
              <a:rPr lang="th-TH" sz="15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จัดประชุมพร้อมสรุปผลการประชุม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43681" y="6191448"/>
            <a:ext cx="1969940" cy="592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ส่งกองคลังประมวล</a:t>
            </a:r>
          </a:p>
          <a:p>
            <a:pPr algn="ctr">
              <a:lnSpc>
                <a:spcPct val="85000"/>
              </a:lnSpc>
            </a:pPr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และประกาศผล ทำสัญญา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511864" y="1894008"/>
            <a:ext cx="895246" cy="1102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</a:p>
          <a:p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ราคากลาง</a:t>
            </a:r>
          </a:p>
          <a:p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พิจารณาผล</a:t>
            </a:r>
          </a:p>
          <a:p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ตรวจรับ</a:t>
            </a:r>
          </a:p>
          <a:p>
            <a:r>
              <a:rPr lang="th-TH" sz="1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อำนวยการ</a:t>
            </a:r>
            <a:endParaRPr lang="th-TH" sz="1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2287671" y="2036467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2299702" y="2248619"/>
            <a:ext cx="240632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2283660" y="2680806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285663" y="2457420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2287671" y="2881593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" idx="3"/>
          </p:cNvCxnSpPr>
          <p:nvPr/>
        </p:nvCxnSpPr>
        <p:spPr>
          <a:xfrm>
            <a:off x="1956472" y="2613578"/>
            <a:ext cx="33587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V="1">
            <a:off x="1824872" y="1696452"/>
            <a:ext cx="0" cy="66732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810887" y="1710741"/>
            <a:ext cx="171201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4132887" y="2815068"/>
            <a:ext cx="28974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3522900" y="3754441"/>
            <a:ext cx="336293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H="1" flipV="1">
            <a:off x="3522900" y="3662148"/>
            <a:ext cx="2140" cy="2129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V="1">
            <a:off x="6875833" y="3733602"/>
            <a:ext cx="10000" cy="16380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431934" y="1238084"/>
            <a:ext cx="659680" cy="633558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" name="Oval 1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8" name="Picture 147" descr="C:\Users\CDD\Desktop\illustration-light-bulb-icon_53876-43730.jpg"/>
            <p:cNvPicPr/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7" name="Group 56"/>
          <p:cNvGrpSpPr/>
          <p:nvPr/>
        </p:nvGrpSpPr>
        <p:grpSpPr>
          <a:xfrm>
            <a:off x="6579254" y="2629401"/>
            <a:ext cx="525179" cy="504383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Oval 57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9" name="Picture 58" descr="C:\Users\CDD\Desktop\illustration-light-bulb-icon_53876-43730.jpg"/>
            <p:cNvPicPr/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5" name="Group 64"/>
          <p:cNvGrpSpPr/>
          <p:nvPr/>
        </p:nvGrpSpPr>
        <p:grpSpPr>
          <a:xfrm>
            <a:off x="6562902" y="4650616"/>
            <a:ext cx="625862" cy="633558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0" name="Oval 69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2" name="Picture 71" descr="C:\Users\CDD\Desktop\illustration-light-bulb-icon_53876-43730.jpg"/>
            <p:cNvPicPr/>
            <p:nvPr/>
          </p:nvPicPr>
          <p:blipFill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Down Arrow 14"/>
          <p:cNvSpPr/>
          <p:nvPr/>
        </p:nvSpPr>
        <p:spPr>
          <a:xfrm>
            <a:off x="865016" y="1609335"/>
            <a:ext cx="262466" cy="71374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Down Arrow 73"/>
          <p:cNvSpPr/>
          <p:nvPr/>
        </p:nvSpPr>
        <p:spPr>
          <a:xfrm>
            <a:off x="865016" y="2887943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own Arrow 78"/>
          <p:cNvSpPr/>
          <p:nvPr/>
        </p:nvSpPr>
        <p:spPr>
          <a:xfrm>
            <a:off x="865016" y="3662148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own Arrow 80"/>
          <p:cNvSpPr/>
          <p:nvPr/>
        </p:nvSpPr>
        <p:spPr>
          <a:xfrm>
            <a:off x="865016" y="4428354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own Arrow 81"/>
          <p:cNvSpPr/>
          <p:nvPr/>
        </p:nvSpPr>
        <p:spPr>
          <a:xfrm>
            <a:off x="865016" y="5086695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own Arrow 82"/>
          <p:cNvSpPr/>
          <p:nvPr/>
        </p:nvSpPr>
        <p:spPr>
          <a:xfrm rot="16200000">
            <a:off x="1917530" y="3267167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own Arrow 83"/>
          <p:cNvSpPr/>
          <p:nvPr/>
        </p:nvSpPr>
        <p:spPr>
          <a:xfrm rot="16200000">
            <a:off x="1917530" y="4015489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own Arrow 84"/>
          <p:cNvSpPr/>
          <p:nvPr/>
        </p:nvSpPr>
        <p:spPr>
          <a:xfrm rot="16200000">
            <a:off x="1917532" y="4774934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own Arrow 85"/>
          <p:cNvSpPr/>
          <p:nvPr/>
        </p:nvSpPr>
        <p:spPr>
          <a:xfrm rot="16200000">
            <a:off x="1894538" y="5587625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own Arrow 86"/>
          <p:cNvSpPr/>
          <p:nvPr/>
        </p:nvSpPr>
        <p:spPr>
          <a:xfrm rot="16200000">
            <a:off x="4514355" y="3288333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own Arrow 87"/>
          <p:cNvSpPr/>
          <p:nvPr/>
        </p:nvSpPr>
        <p:spPr>
          <a:xfrm rot="16200000">
            <a:off x="4514355" y="4036655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Down Arrow 88"/>
          <p:cNvSpPr/>
          <p:nvPr/>
        </p:nvSpPr>
        <p:spPr>
          <a:xfrm rot="16200000">
            <a:off x="4514357" y="4796100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own Arrow 89"/>
          <p:cNvSpPr/>
          <p:nvPr/>
        </p:nvSpPr>
        <p:spPr>
          <a:xfrm rot="16200000">
            <a:off x="4491363" y="5608791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own Arrow 90"/>
          <p:cNvSpPr/>
          <p:nvPr/>
        </p:nvSpPr>
        <p:spPr>
          <a:xfrm>
            <a:off x="5595436" y="5980988"/>
            <a:ext cx="262466" cy="184586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/>
          <p:nvPr/>
        </p:nvCxnSpPr>
        <p:spPr>
          <a:xfrm>
            <a:off x="2288339" y="2030117"/>
            <a:ext cx="4011" cy="85782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392819" y="5888200"/>
            <a:ext cx="0" cy="3682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313820" y="6040184"/>
            <a:ext cx="4216483" cy="802455"/>
          </a:xfrm>
          <a:prstGeom prst="roundRect">
            <a:avLst>
              <a:gd name="adj" fmla="val 6921"/>
            </a:avLst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thaiDist">
              <a:lnSpc>
                <a:spcPct val="90000"/>
              </a:lnSpc>
            </a:pPr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5. คณะกรรมการอำนวยการฯ ควรจัดทำ </a:t>
            </a:r>
            <a:r>
              <a:rPr lang="en-US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Timeline</a:t>
            </a:r>
            <a:r>
              <a:rPr lang="th-TH" sz="1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เพื่อติดตามการดำเนินการในระบบกับเจ้าหน้าที่พัสดุ เพื่อเตรียมความพร้อมในส่วนที่เกี่ยวข้อง เช่น การแจ้งความคืบหน้ากับคณะกรรมการคณะต่าง ๆ ทราบ  </a:t>
            </a:r>
            <a:endParaRPr lang="en-US" sz="1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-18115" y="6035828"/>
            <a:ext cx="410934" cy="400468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4" name="Oval 93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5" name="Picture 94" descr="C:\Users\CDD\Desktop\illustration-light-bulb-icon_53876-43730.jpg"/>
            <p:cNvPicPr/>
            <p:nvPr/>
          </p:nvPicPr>
          <p:blipFill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53796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Isosceles Triangle 21"/>
          <p:cNvSpPr/>
          <p:nvPr/>
        </p:nvSpPr>
        <p:spPr>
          <a:xfrm>
            <a:off x="8479971" y="5719613"/>
            <a:ext cx="3728359" cy="1149272"/>
          </a:xfrm>
          <a:custGeom>
            <a:avLst/>
            <a:gdLst>
              <a:gd name="connsiteX0" fmla="*/ 0 w 2144486"/>
              <a:gd name="connsiteY0" fmla="*/ 897274 h 897274"/>
              <a:gd name="connsiteX1" fmla="*/ 1072243 w 2144486"/>
              <a:gd name="connsiteY1" fmla="*/ 0 h 897274"/>
              <a:gd name="connsiteX2" fmla="*/ 2144486 w 2144486"/>
              <a:gd name="connsiteY2" fmla="*/ 897274 h 897274"/>
              <a:gd name="connsiteX3" fmla="*/ 0 w 2144486"/>
              <a:gd name="connsiteY3" fmla="*/ 897274 h 897274"/>
              <a:gd name="connsiteX0" fmla="*/ 0 w 2160815"/>
              <a:gd name="connsiteY0" fmla="*/ 1898759 h 1898759"/>
              <a:gd name="connsiteX1" fmla="*/ 2160815 w 2160815"/>
              <a:gd name="connsiteY1" fmla="*/ 0 h 1898759"/>
              <a:gd name="connsiteX2" fmla="*/ 2144486 w 2160815"/>
              <a:gd name="connsiteY2" fmla="*/ 1898759 h 1898759"/>
              <a:gd name="connsiteX3" fmla="*/ 0 w 2160815"/>
              <a:gd name="connsiteY3" fmla="*/ 1898759 h 1898759"/>
              <a:gd name="connsiteX0" fmla="*/ 0 w 2160815"/>
              <a:gd name="connsiteY0" fmla="*/ 1898759 h 1917091"/>
              <a:gd name="connsiteX1" fmla="*/ 2160815 w 2160815"/>
              <a:gd name="connsiteY1" fmla="*/ 0 h 1917091"/>
              <a:gd name="connsiteX2" fmla="*/ 2152006 w 2160815"/>
              <a:gd name="connsiteY2" fmla="*/ 1917091 h 1917091"/>
              <a:gd name="connsiteX3" fmla="*/ 0 w 2160815"/>
              <a:gd name="connsiteY3" fmla="*/ 1898759 h 1917091"/>
              <a:gd name="connsiteX0" fmla="*/ 0 w 2190896"/>
              <a:gd name="connsiteY0" fmla="*/ 1917091 h 1917091"/>
              <a:gd name="connsiteX1" fmla="*/ 2190896 w 2190896"/>
              <a:gd name="connsiteY1" fmla="*/ 0 h 1917091"/>
              <a:gd name="connsiteX2" fmla="*/ 2182087 w 2190896"/>
              <a:gd name="connsiteY2" fmla="*/ 1917091 h 1917091"/>
              <a:gd name="connsiteX3" fmla="*/ 0 w 2190896"/>
              <a:gd name="connsiteY3" fmla="*/ 1917091 h 19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0896" h="1917091">
                <a:moveTo>
                  <a:pt x="0" y="1917091"/>
                </a:moveTo>
                <a:lnTo>
                  <a:pt x="2190896" y="0"/>
                </a:lnTo>
                <a:cubicBezTo>
                  <a:pt x="2187960" y="639030"/>
                  <a:pt x="2185023" y="1278061"/>
                  <a:pt x="2182087" y="1917091"/>
                </a:cubicBezTo>
                <a:lnTo>
                  <a:pt x="0" y="191709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7819464" y="3738676"/>
            <a:ext cx="2521965" cy="1386665"/>
          </a:xfrm>
          <a:prstGeom prst="roundRect">
            <a:avLst>
              <a:gd name="adj" fmla="val 1126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-1" y="109538"/>
            <a:ext cx="12192000" cy="5095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1"/>
            <a:ext cx="12192000" cy="54292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ระหว่างงาน</a:t>
            </a:r>
          </a:p>
        </p:txBody>
      </p:sp>
      <p:sp>
        <p:nvSpPr>
          <p:cNvPr id="8" name="Rectangle 7"/>
          <p:cNvSpPr/>
          <p:nvPr/>
        </p:nvSpPr>
        <p:spPr>
          <a:xfrm>
            <a:off x="1147197" y="3030262"/>
            <a:ext cx="2334737" cy="27002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endParaRPr lang="en-US" sz="2400" b="1" dirty="0" smtClean="0">
              <a:latin typeface="TH SarabunPSK" panose="020B0500040200020003" pitchFamily="34" charset="-34"/>
              <a:cs typeface="TH SarabunPSK" panose="020B0500040200020003" pitchFamily="34" charset="-34"/>
              <a:sym typeface="Wingdings"/>
            </a:endParaRPr>
          </a:p>
          <a:p>
            <a:pPr>
              <a:lnSpc>
                <a:spcPct val="85000"/>
              </a:lnSpc>
            </a:pP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  <a:sym typeface="Wingdings"/>
            </a:endParaRPr>
          </a:p>
          <a:p>
            <a:pPr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  <a:sym typeface="Wingdings"/>
              </a:rPr>
              <a:t>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โครงสร้าง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  <a:sym typeface="Wingdings"/>
              </a:rPr>
              <a:t>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รูปแบบ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  <a:sym typeface="Wingdings"/>
              </a:rPr>
              <a:t>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แผนผัง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  <a:sym typeface="Wingdings"/>
              </a:rPr>
              <a:t>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ประสานพื้นที่</a:t>
            </a:r>
          </a:p>
          <a:p>
            <a:pPr>
              <a:lnSpc>
                <a:spcPct val="85000"/>
              </a:lnSpc>
            </a:pP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  <a:sym typeface="Wingdings"/>
              </a:rPr>
              <a:t>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ข้อเสนอเพิ่มเติม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24814" y="3028342"/>
            <a:ext cx="2334736" cy="27002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en-US" sz="2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85000"/>
              </a:lnSpc>
            </a:pPr>
            <a:endParaRPr lang="en-US" sz="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กรมฯ ดำเนินการเกี่ยวกับการจัดทำและส่งหนังสือเชิญชี้แจงประชาสัมพันธ์</a:t>
            </a:r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ภายในหน่วยงาน – </a:t>
            </a:r>
          </a:p>
          <a:p>
            <a:pPr algn="ctr">
              <a:lnSpc>
                <a:spcPct val="85000"/>
              </a:lnSpc>
            </a:pPr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ภายนอกหน่วยงาน</a:t>
            </a:r>
            <a:endParaRPr lang="th-TH" sz="2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239401" y="4455641"/>
            <a:ext cx="1931001" cy="553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ชี้แจงงบประมาณ ค่าใช้จ่ายของกลุ่มเป้าหมาย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727368" y="632768"/>
            <a:ext cx="4484497" cy="2397494"/>
          </a:xfrm>
          <a:prstGeom prst="roundRect">
            <a:avLst>
              <a:gd name="adj" fmla="val 8910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endParaRPr lang="th-TH" sz="2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85000"/>
              </a:lnSpc>
            </a:pP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>
              <a:lnSpc>
                <a:spcPct val="85000"/>
              </a:lnSpc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ใน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ขั้นตอนการทำสัญญา นับตั้งแต่ทั้ง 2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ฝ่าย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ลง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นามในสัญญา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จ้าง   ถือ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เป็นหน้าที่ความ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รับผิดชอบของ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คณะกรรมการตรวจรับพัสดุที่จะ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จ้าง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ต้องบริหาร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สัญญาและโครงการ ให้แล้วเสร็จ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จนถึงขั้นตอน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การเบิกจ่ายค่าจ้างตาม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สัญญา </a:t>
            </a:r>
          </a:p>
          <a:p>
            <a:pPr algn="thaiDist">
              <a:lnSpc>
                <a:spcPct val="85000"/>
              </a:lnSpc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6.1 ลงพื้นที่ติดตามอย่างใกล้ชิด ยึดตาม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โดยละเอียด หากการดำเนินการไม่เป็นไปตาม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คณะกรรมการต้องรีบทำหนังสือแจ้งผู้รับจ้างทันที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>
              <a:lnSpc>
                <a:spcPct val="85000"/>
              </a:lnSpc>
            </a:pP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6.2 หากเป็นการดำเนินการหลายพื้นที่ในวันเดียวกัน อาจทำหนังสือสั่งการมอบหมายเจ้าหน้าที่ในพื้นที่สังเกตการณ์ตามประเด็นและรายงานผลให้ทราบ </a:t>
            </a:r>
          </a:p>
          <a:p>
            <a:pPr algn="thaiDist">
              <a:lnSpc>
                <a:spcPct val="85000"/>
              </a:lnSpc>
            </a:pPr>
            <a:endParaRPr lang="th-TH" sz="2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lnSpc>
                <a:spcPct val="85000"/>
              </a:lnSpc>
            </a:pPr>
            <a:endParaRPr lang="en-US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12" name="Straight Arrow Connector 11"/>
          <p:cNvCxnSpPr>
            <a:endCxn id="6" idx="0"/>
          </p:cNvCxnSpPr>
          <p:nvPr/>
        </p:nvCxnSpPr>
        <p:spPr>
          <a:xfrm>
            <a:off x="4240661" y="1499271"/>
            <a:ext cx="3610" cy="224984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02896" y="2770700"/>
            <a:ext cx="784" cy="224984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278317" y="2779564"/>
            <a:ext cx="784" cy="224984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97785" y="2781156"/>
            <a:ext cx="39975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255561" y="2502772"/>
            <a:ext cx="0" cy="27679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954080" y="4623349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970264" y="3989139"/>
            <a:ext cx="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176611" y="6192875"/>
            <a:ext cx="4215571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954080" y="4038235"/>
            <a:ext cx="6744" cy="58626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8176765" y="3844455"/>
            <a:ext cx="2236644" cy="3744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จัดทำหนังสือเชิญ/หนังสือสั่งการ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39401" y="4168392"/>
            <a:ext cx="1931002" cy="3411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แจ้งกลุ่มเป้าหมายเข้าร่วม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6375998" y="5728579"/>
            <a:ext cx="0" cy="46429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192795" y="5728578"/>
            <a:ext cx="0" cy="46429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544850" y="4345063"/>
            <a:ext cx="399029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353159" y="1203158"/>
            <a:ext cx="23742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6600342" y="657828"/>
            <a:ext cx="659680" cy="633558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4" name="Oval 33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 descr="C:\Users\CDD\Desktop\illustration-light-bulb-icon_53876-43730.jpg"/>
            <p:cNvPicPr/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Rectangle 4"/>
          <p:cNvSpPr/>
          <p:nvPr/>
        </p:nvSpPr>
        <p:spPr>
          <a:xfrm>
            <a:off x="2816027" y="844178"/>
            <a:ext cx="2856489" cy="65509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เริ่มดำเนินการตามสัญญา</a:t>
            </a:r>
            <a:endParaRPr lang="th-TH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8677" y="3196354"/>
            <a:ext cx="2718924" cy="56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94701" y="3268699"/>
            <a:ext cx="2762900" cy="385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ผู้รับจ้างดำเนินการใน</a:t>
            </a:r>
            <a:r>
              <a:rPr lang="th-TH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ส่วนต่าง ๆ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56996" y="3196354"/>
            <a:ext cx="2622346" cy="56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056996" y="3288868"/>
            <a:ext cx="2718924" cy="411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กรมฯ ดำเนินการ</a:t>
            </a:r>
            <a:endParaRPr lang="th-TH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28233" y="5985644"/>
            <a:ext cx="2454656" cy="6550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ดำเนินการตามแผน/กิจกรรม/จัดงาน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7960824" y="4346446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959476" y="4043951"/>
            <a:ext cx="252663" cy="0"/>
          </a:xfrm>
          <a:prstGeom prst="straightConnector1">
            <a:avLst/>
          </a:prstGeom>
          <a:ln>
            <a:solidFill>
              <a:srgbClr val="FF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>
            <a:off x="9036902" y="5730498"/>
            <a:ext cx="3171427" cy="1138387"/>
          </a:xfrm>
          <a:custGeom>
            <a:avLst/>
            <a:gdLst>
              <a:gd name="connsiteX0" fmla="*/ 0 w 2144486"/>
              <a:gd name="connsiteY0" fmla="*/ 897274 h 897274"/>
              <a:gd name="connsiteX1" fmla="*/ 1072243 w 2144486"/>
              <a:gd name="connsiteY1" fmla="*/ 0 h 897274"/>
              <a:gd name="connsiteX2" fmla="*/ 2144486 w 2144486"/>
              <a:gd name="connsiteY2" fmla="*/ 897274 h 897274"/>
              <a:gd name="connsiteX3" fmla="*/ 0 w 2144486"/>
              <a:gd name="connsiteY3" fmla="*/ 897274 h 897274"/>
              <a:gd name="connsiteX0" fmla="*/ 0 w 2160815"/>
              <a:gd name="connsiteY0" fmla="*/ 1898759 h 1898759"/>
              <a:gd name="connsiteX1" fmla="*/ 2160815 w 2160815"/>
              <a:gd name="connsiteY1" fmla="*/ 0 h 1898759"/>
              <a:gd name="connsiteX2" fmla="*/ 2144486 w 2160815"/>
              <a:gd name="connsiteY2" fmla="*/ 1898759 h 1898759"/>
              <a:gd name="connsiteX3" fmla="*/ 0 w 2160815"/>
              <a:gd name="connsiteY3" fmla="*/ 1898759 h 1898759"/>
              <a:gd name="connsiteX0" fmla="*/ 0 w 2160815"/>
              <a:gd name="connsiteY0" fmla="*/ 1898759 h 1917091"/>
              <a:gd name="connsiteX1" fmla="*/ 2160815 w 2160815"/>
              <a:gd name="connsiteY1" fmla="*/ 0 h 1917091"/>
              <a:gd name="connsiteX2" fmla="*/ 2152006 w 2160815"/>
              <a:gd name="connsiteY2" fmla="*/ 1917091 h 1917091"/>
              <a:gd name="connsiteX3" fmla="*/ 0 w 2160815"/>
              <a:gd name="connsiteY3" fmla="*/ 1898759 h 1917091"/>
              <a:gd name="connsiteX0" fmla="*/ 0 w 2190896"/>
              <a:gd name="connsiteY0" fmla="*/ 1917091 h 1917091"/>
              <a:gd name="connsiteX1" fmla="*/ 2190896 w 2190896"/>
              <a:gd name="connsiteY1" fmla="*/ 0 h 1917091"/>
              <a:gd name="connsiteX2" fmla="*/ 2182087 w 2190896"/>
              <a:gd name="connsiteY2" fmla="*/ 1917091 h 1917091"/>
              <a:gd name="connsiteX3" fmla="*/ 0 w 2190896"/>
              <a:gd name="connsiteY3" fmla="*/ 1917091 h 19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0896" h="1917091">
                <a:moveTo>
                  <a:pt x="0" y="1917091"/>
                </a:moveTo>
                <a:lnTo>
                  <a:pt x="2190896" y="0"/>
                </a:lnTo>
                <a:cubicBezTo>
                  <a:pt x="2187960" y="639030"/>
                  <a:pt x="2185023" y="1278061"/>
                  <a:pt x="2182087" y="1917091"/>
                </a:cubicBezTo>
                <a:lnTo>
                  <a:pt x="0" y="191709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816026" y="1724255"/>
            <a:ext cx="2856489" cy="8562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คณะกรรมการตรวจรับฯ</a:t>
            </a:r>
          </a:p>
          <a:p>
            <a:pPr algn="ctr">
              <a:lnSpc>
                <a:spcPct val="85000"/>
              </a:lnSpc>
            </a:pPr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รับพูดคุย ทำความเข้าใจกับ</a:t>
            </a:r>
          </a:p>
          <a:p>
            <a:pPr algn="ctr">
              <a:lnSpc>
                <a:spcPct val="85000"/>
              </a:lnSpc>
            </a:pPr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ผู้รับจ้าง</a:t>
            </a:r>
            <a:endParaRPr lang="th-TH" sz="2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920329" y="5486821"/>
            <a:ext cx="2533285" cy="1139229"/>
          </a:xfrm>
          <a:prstGeom prst="roundRect">
            <a:avLst>
              <a:gd name="adj" fmla="val 6921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thaiDist">
              <a:lnSpc>
                <a:spcPct val="90000"/>
              </a:lnSpc>
            </a:pP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7. การประสานงานที่เกี่ยวข้องกับหน่วยงานราชการ คณะกรรมการตรวจรับฯ ต้องให้คำแนะนำผู้รับจ้างอย่างใกล้ชิด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7354543" y="6178407"/>
            <a:ext cx="5633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7356975" y="5719615"/>
            <a:ext cx="0" cy="4732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7461406" y="5896591"/>
            <a:ext cx="371852" cy="357127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5" name="Oval 54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Picture 55" descr="C:\Users\CDD\Desktop\illustration-light-bulb-icon_53876-43730.jpg"/>
            <p:cNvPicPr/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55806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Isosceles Triangle 21"/>
          <p:cNvSpPr/>
          <p:nvPr/>
        </p:nvSpPr>
        <p:spPr>
          <a:xfrm>
            <a:off x="8479971" y="5719613"/>
            <a:ext cx="3728359" cy="1149272"/>
          </a:xfrm>
          <a:custGeom>
            <a:avLst/>
            <a:gdLst>
              <a:gd name="connsiteX0" fmla="*/ 0 w 2144486"/>
              <a:gd name="connsiteY0" fmla="*/ 897274 h 897274"/>
              <a:gd name="connsiteX1" fmla="*/ 1072243 w 2144486"/>
              <a:gd name="connsiteY1" fmla="*/ 0 h 897274"/>
              <a:gd name="connsiteX2" fmla="*/ 2144486 w 2144486"/>
              <a:gd name="connsiteY2" fmla="*/ 897274 h 897274"/>
              <a:gd name="connsiteX3" fmla="*/ 0 w 2144486"/>
              <a:gd name="connsiteY3" fmla="*/ 897274 h 897274"/>
              <a:gd name="connsiteX0" fmla="*/ 0 w 2160815"/>
              <a:gd name="connsiteY0" fmla="*/ 1898759 h 1898759"/>
              <a:gd name="connsiteX1" fmla="*/ 2160815 w 2160815"/>
              <a:gd name="connsiteY1" fmla="*/ 0 h 1898759"/>
              <a:gd name="connsiteX2" fmla="*/ 2144486 w 2160815"/>
              <a:gd name="connsiteY2" fmla="*/ 1898759 h 1898759"/>
              <a:gd name="connsiteX3" fmla="*/ 0 w 2160815"/>
              <a:gd name="connsiteY3" fmla="*/ 1898759 h 1898759"/>
              <a:gd name="connsiteX0" fmla="*/ 0 w 2160815"/>
              <a:gd name="connsiteY0" fmla="*/ 1898759 h 1917091"/>
              <a:gd name="connsiteX1" fmla="*/ 2160815 w 2160815"/>
              <a:gd name="connsiteY1" fmla="*/ 0 h 1917091"/>
              <a:gd name="connsiteX2" fmla="*/ 2152006 w 2160815"/>
              <a:gd name="connsiteY2" fmla="*/ 1917091 h 1917091"/>
              <a:gd name="connsiteX3" fmla="*/ 0 w 2160815"/>
              <a:gd name="connsiteY3" fmla="*/ 1898759 h 1917091"/>
              <a:gd name="connsiteX0" fmla="*/ 0 w 2190896"/>
              <a:gd name="connsiteY0" fmla="*/ 1917091 h 1917091"/>
              <a:gd name="connsiteX1" fmla="*/ 2190896 w 2190896"/>
              <a:gd name="connsiteY1" fmla="*/ 0 h 1917091"/>
              <a:gd name="connsiteX2" fmla="*/ 2182087 w 2190896"/>
              <a:gd name="connsiteY2" fmla="*/ 1917091 h 1917091"/>
              <a:gd name="connsiteX3" fmla="*/ 0 w 2190896"/>
              <a:gd name="connsiteY3" fmla="*/ 1917091 h 19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0896" h="1917091">
                <a:moveTo>
                  <a:pt x="0" y="1917091"/>
                </a:moveTo>
                <a:lnTo>
                  <a:pt x="2190896" y="0"/>
                </a:lnTo>
                <a:cubicBezTo>
                  <a:pt x="2187960" y="639030"/>
                  <a:pt x="2185023" y="1278061"/>
                  <a:pt x="2182087" y="1917091"/>
                </a:cubicBezTo>
                <a:lnTo>
                  <a:pt x="0" y="1917091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1"/>
          <p:cNvSpPr/>
          <p:nvPr/>
        </p:nvSpPr>
        <p:spPr>
          <a:xfrm>
            <a:off x="9036902" y="5730498"/>
            <a:ext cx="3171427" cy="1138387"/>
          </a:xfrm>
          <a:custGeom>
            <a:avLst/>
            <a:gdLst>
              <a:gd name="connsiteX0" fmla="*/ 0 w 2144486"/>
              <a:gd name="connsiteY0" fmla="*/ 897274 h 897274"/>
              <a:gd name="connsiteX1" fmla="*/ 1072243 w 2144486"/>
              <a:gd name="connsiteY1" fmla="*/ 0 h 897274"/>
              <a:gd name="connsiteX2" fmla="*/ 2144486 w 2144486"/>
              <a:gd name="connsiteY2" fmla="*/ 897274 h 897274"/>
              <a:gd name="connsiteX3" fmla="*/ 0 w 2144486"/>
              <a:gd name="connsiteY3" fmla="*/ 897274 h 897274"/>
              <a:gd name="connsiteX0" fmla="*/ 0 w 2160815"/>
              <a:gd name="connsiteY0" fmla="*/ 1898759 h 1898759"/>
              <a:gd name="connsiteX1" fmla="*/ 2160815 w 2160815"/>
              <a:gd name="connsiteY1" fmla="*/ 0 h 1898759"/>
              <a:gd name="connsiteX2" fmla="*/ 2144486 w 2160815"/>
              <a:gd name="connsiteY2" fmla="*/ 1898759 h 1898759"/>
              <a:gd name="connsiteX3" fmla="*/ 0 w 2160815"/>
              <a:gd name="connsiteY3" fmla="*/ 1898759 h 1898759"/>
              <a:gd name="connsiteX0" fmla="*/ 0 w 2160815"/>
              <a:gd name="connsiteY0" fmla="*/ 1898759 h 1917091"/>
              <a:gd name="connsiteX1" fmla="*/ 2160815 w 2160815"/>
              <a:gd name="connsiteY1" fmla="*/ 0 h 1917091"/>
              <a:gd name="connsiteX2" fmla="*/ 2152006 w 2160815"/>
              <a:gd name="connsiteY2" fmla="*/ 1917091 h 1917091"/>
              <a:gd name="connsiteX3" fmla="*/ 0 w 2160815"/>
              <a:gd name="connsiteY3" fmla="*/ 1898759 h 1917091"/>
              <a:gd name="connsiteX0" fmla="*/ 0 w 2190896"/>
              <a:gd name="connsiteY0" fmla="*/ 1917091 h 1917091"/>
              <a:gd name="connsiteX1" fmla="*/ 2190896 w 2190896"/>
              <a:gd name="connsiteY1" fmla="*/ 0 h 1917091"/>
              <a:gd name="connsiteX2" fmla="*/ 2182087 w 2190896"/>
              <a:gd name="connsiteY2" fmla="*/ 1917091 h 1917091"/>
              <a:gd name="connsiteX3" fmla="*/ 0 w 2190896"/>
              <a:gd name="connsiteY3" fmla="*/ 1917091 h 19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0896" h="1917091">
                <a:moveTo>
                  <a:pt x="0" y="1917091"/>
                </a:moveTo>
                <a:lnTo>
                  <a:pt x="2190896" y="0"/>
                </a:lnTo>
                <a:cubicBezTo>
                  <a:pt x="2187960" y="639030"/>
                  <a:pt x="2185023" y="1278061"/>
                  <a:pt x="2182087" y="1917091"/>
                </a:cubicBezTo>
                <a:lnTo>
                  <a:pt x="0" y="1917091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6161" y="1095911"/>
            <a:ext cx="2764427" cy="99647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บริษัทจัดส่งหลักฐาน</a:t>
            </a:r>
          </a:p>
          <a:p>
            <a:pPr algn="ctr">
              <a:lnSpc>
                <a:spcPct val="85000"/>
              </a:lnSpc>
            </a:pPr>
            <a:r>
              <a:rPr lang="th-TH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การดำเนินงานตาม </a:t>
            </a:r>
            <a:r>
              <a:rPr lang="en-US" sz="24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endParaRPr lang="th-TH" sz="24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4031" y="1461939"/>
            <a:ext cx="3037114" cy="2053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ถ้าเอกสารไม่ครบให้บันทึกส่ง</a:t>
            </a:r>
          </a:p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กองคลังเพื่อดำเนินการหักค่าปรับจนกว่าบริษัทส่งมอบงานครบ</a:t>
            </a:r>
          </a:p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คณะกรรมการตรวจรับพัสดุทำหนังสือแจ้งบริษัทดำเนินการแก้ไขหรือส่งเอกสารให้แล้วเสร็จ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78362" y="4470565"/>
            <a:ext cx="3037114" cy="18236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จัดส่งเอกสารรายงานการประชุมให้กองคลัง เพื่อเบิกจ่ายเงินค่าจ้างตามสัญญาให้บริษัท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223714" y="1461939"/>
            <a:ext cx="2999459" cy="21278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ถ้ายังส่งงานไม่ครบและ</a:t>
            </a:r>
          </a:p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มีการปรับบริษัท</a:t>
            </a:r>
          </a:p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จนใกล้ครบ 100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%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ของราคางานให้รีบแจ้งกองคลัง </a:t>
            </a:r>
          </a:p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เพื่อทำหนังสือแจ้งเตือนบริษัท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190992" y="4460723"/>
            <a:ext cx="2999459" cy="182368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หัก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ค่าปรับ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ร้อยละ</a:t>
            </a:r>
            <a:r>
              <a:rPr lang="en-US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0.10 </a:t>
            </a: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ของราคาจ้างคณะกรรมการตรวจรับทำหนังสือแจ้งกองคลังให้กรมฯ </a:t>
            </a:r>
          </a:p>
          <a:p>
            <a:pPr algn="ctr"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พิจารณาเป็นผู้ทิ้งงาน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1" y="109538"/>
            <a:ext cx="12192000" cy="5095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0" y="1"/>
            <a:ext cx="12192000" cy="54292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หลังจัดงาน</a:t>
            </a:r>
            <a:endParaRPr lang="th-TH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2301225" y="2064077"/>
            <a:ext cx="262466" cy="647123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ent-Up Arrow 1"/>
          <p:cNvSpPr/>
          <p:nvPr/>
        </p:nvSpPr>
        <p:spPr>
          <a:xfrm rot="5400000">
            <a:off x="3166023" y="4435915"/>
            <a:ext cx="690424" cy="1574320"/>
          </a:xfrm>
          <a:prstGeom prst="bentUpArrow">
            <a:avLst>
              <a:gd name="adj1" fmla="val 15468"/>
              <a:gd name="adj2" fmla="val 17586"/>
              <a:gd name="adj3" fmla="val 19035"/>
            </a:avLst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 flipV="1">
            <a:off x="5896919" y="3701673"/>
            <a:ext cx="262466" cy="647123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9592210" y="3701673"/>
            <a:ext cx="262466" cy="647123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 rot="5400000" flipV="1">
            <a:off x="7736197" y="2086266"/>
            <a:ext cx="262466" cy="647123"/>
          </a:xfrm>
          <a:prstGeom prst="downArrow">
            <a:avLst/>
          </a:prstGeom>
          <a:gradFill flip="none" rotWithShape="1">
            <a:gsLst>
              <a:gs pos="2000">
                <a:schemeClr val="tx1">
                  <a:lumMod val="50000"/>
                  <a:lumOff val="50000"/>
                </a:schemeClr>
              </a:gs>
              <a:gs pos="100000">
                <a:schemeClr val="bg1">
                  <a:alpha val="29000"/>
                </a:schemeClr>
              </a:gs>
            </a:gsLst>
            <a:lin ang="16200000" scaled="1"/>
            <a:tileRect/>
          </a:gradFill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213796" y="1571648"/>
            <a:ext cx="7223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13796" y="1571648"/>
            <a:ext cx="0" cy="43839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62662" y="5183800"/>
            <a:ext cx="2533285" cy="1355451"/>
          </a:xfrm>
          <a:prstGeom prst="roundRect">
            <a:avLst>
              <a:gd name="adj" fmla="val 6921"/>
            </a:avLst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thaiDist">
              <a:lnSpc>
                <a:spcPct val="90000"/>
              </a:lnSpc>
            </a:pP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คณะกรรมการตรวจรับฯ ควรจัดทำรายการเอกสาร หลักฐาน        ที่ผู้รับจ้างต้องใช้ในการส่งมอบงาน เพื่อประกอบเป็นหลักฐานการตรวจรับ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75358" y="1154382"/>
            <a:ext cx="562842" cy="540554"/>
            <a:chOff x="-1276350" y="984858"/>
            <a:chExt cx="695325" cy="7053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7" name="Oval 26"/>
            <p:cNvSpPr/>
            <p:nvPr/>
          </p:nvSpPr>
          <p:spPr>
            <a:xfrm>
              <a:off x="-1276350" y="984858"/>
              <a:ext cx="695325" cy="70531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8" descr="C:\Users\CDD\Desktop\illustration-light-bulb-icon_53876-43730.jpg"/>
            <p:cNvPicPr/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40705" y="1056612"/>
              <a:ext cx="633558" cy="63355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936161" y="2754500"/>
            <a:ext cx="2764427" cy="2123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คณะกรรมการตรวจรับ</a:t>
            </a:r>
          </a:p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จัดประชุมตรวจรับตามหลักฐานที่บริษัทส่งมอบ</a:t>
            </a:r>
          </a:p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โดยยึด 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TOR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และเอกสารแนบท้ายสัญญา</a:t>
            </a:r>
          </a:p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ภายในเวลา 5 วันทำการ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7078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1473</TotalTime>
  <Words>983</Words>
  <Application>Microsoft Office PowerPoint</Application>
  <PresentationFormat>Widescreen</PresentationFormat>
  <Paragraphs>102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Cordia New</vt:lpstr>
      <vt:lpstr>DSU_Single</vt:lpstr>
      <vt:lpstr>Mistral</vt:lpstr>
      <vt:lpstr>TH SarabunPSK</vt:lpstr>
      <vt:lpstr>TS-Klinsee NP</vt:lpstr>
      <vt:lpstr>Wingdings</vt:lpstr>
      <vt:lpstr>Worasait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เทคนิคการบริหารโครงการไม่ให้ตกหล่ม</dc:title>
  <dc:creator>CDD</dc:creator>
  <cp:lastModifiedBy>CDD</cp:lastModifiedBy>
  <cp:revision>221</cp:revision>
  <cp:lastPrinted>2019-08-29T02:34:47Z</cp:lastPrinted>
  <dcterms:created xsi:type="dcterms:W3CDTF">2019-08-23T07:54:53Z</dcterms:created>
  <dcterms:modified xsi:type="dcterms:W3CDTF">2019-09-02T00:31:52Z</dcterms:modified>
</cp:coreProperties>
</file>